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63" r:id="rId3"/>
    <p:sldId id="256" r:id="rId4"/>
    <p:sldId id="257" r:id="rId5"/>
    <p:sldId id="308" r:id="rId6"/>
    <p:sldId id="287" r:id="rId7"/>
    <p:sldId id="289" r:id="rId8"/>
    <p:sldId id="342" r:id="rId9"/>
    <p:sldId id="341" r:id="rId10"/>
    <p:sldId id="340" r:id="rId11"/>
    <p:sldId id="339" r:id="rId12"/>
    <p:sldId id="347" r:id="rId13"/>
    <p:sldId id="307" r:id="rId14"/>
    <p:sldId id="305" r:id="rId15"/>
    <p:sldId id="343" r:id="rId16"/>
    <p:sldId id="344" r:id="rId17"/>
    <p:sldId id="285" r:id="rId18"/>
    <p:sldId id="346" r:id="rId19"/>
    <p:sldId id="354" r:id="rId20"/>
    <p:sldId id="358" r:id="rId21"/>
    <p:sldId id="360" r:id="rId22"/>
    <p:sldId id="361" r:id="rId23"/>
    <p:sldId id="362" r:id="rId24"/>
    <p:sldId id="349" r:id="rId25"/>
    <p:sldId id="330" r:id="rId26"/>
    <p:sldId id="350" r:id="rId27"/>
    <p:sldId id="351" r:id="rId28"/>
    <p:sldId id="352" r:id="rId29"/>
    <p:sldId id="28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D86"/>
    <a:srgbClr val="FEE581"/>
    <a:srgbClr val="F0D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-58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1"/>
            <a:ext cx="1524000" cy="885371"/>
          </a:xfrm>
          <a:prstGeom prst="rect">
            <a:avLst/>
          </a:prstGeom>
          <a:blipFill dpi="0" rotWithShape="1">
            <a:blip r:embed="rId2"/>
            <a:srcRect/>
            <a:tile tx="0" ty="-1270000" sx="30000" sy="3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8178801" y="2512491"/>
            <a:ext cx="348524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557339" y="0"/>
            <a:ext cx="10634662" cy="885370"/>
            <a:chOff x="1557339" y="0"/>
            <a:chExt cx="10634662" cy="885370"/>
          </a:xfrm>
        </p:grpSpPr>
        <p:sp>
          <p:nvSpPr>
            <p:cNvPr id="10" name="矩形 9"/>
            <p:cNvSpPr/>
            <p:nvPr userDrawn="1"/>
          </p:nvSpPr>
          <p:spPr>
            <a:xfrm>
              <a:off x="1557339" y="0"/>
              <a:ext cx="10634662" cy="885370"/>
            </a:xfrm>
            <a:prstGeom prst="rect">
              <a:avLst/>
            </a:prstGeom>
            <a:solidFill>
              <a:srgbClr val="FEE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 userDrawn="1"/>
          </p:nvSpPr>
          <p:spPr>
            <a:xfrm>
              <a:off x="1557339" y="115929"/>
              <a:ext cx="14141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0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44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2971509" y="300594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1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6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1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4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4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5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20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4849-01F6-434B-AF93-6B494330C6B1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2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63795"/>
            <a:ext cx="360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7" idx="1"/>
          </p:cNvCxnSpPr>
          <p:nvPr/>
        </p:nvCxnSpPr>
        <p:spPr>
          <a:xfrm flipV="1">
            <a:off x="3604065" y="584424"/>
            <a:ext cx="1547841" cy="28025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51906" y="261258"/>
            <a:ext cx="208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2" idx="3"/>
            <a:endCxn id="11" idx="1"/>
          </p:cNvCxnSpPr>
          <p:nvPr/>
        </p:nvCxnSpPr>
        <p:spPr>
          <a:xfrm flipV="1">
            <a:off x="3604065" y="1316744"/>
            <a:ext cx="1569621" cy="20702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3686" y="993578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2" idx="3"/>
            <a:endCxn id="14" idx="1"/>
          </p:cNvCxnSpPr>
          <p:nvPr/>
        </p:nvCxnSpPr>
        <p:spPr>
          <a:xfrm flipV="1">
            <a:off x="3604065" y="2064888"/>
            <a:ext cx="1605249" cy="13220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09314" y="1741722"/>
            <a:ext cx="233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2" idx="3"/>
            <a:endCxn id="17" idx="1"/>
          </p:cNvCxnSpPr>
          <p:nvPr/>
        </p:nvCxnSpPr>
        <p:spPr>
          <a:xfrm flipV="1">
            <a:off x="3604065" y="2848654"/>
            <a:ext cx="1628988" cy="5383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33053" y="2525488"/>
            <a:ext cx="186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2" idx="3"/>
            <a:endCxn id="20" idx="1"/>
          </p:cNvCxnSpPr>
          <p:nvPr/>
        </p:nvCxnSpPr>
        <p:spPr>
          <a:xfrm>
            <a:off x="3604065" y="3386961"/>
            <a:ext cx="1688388" cy="1385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92453" y="3202378"/>
            <a:ext cx="147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2" idx="3"/>
            <a:endCxn id="23" idx="1"/>
          </p:cNvCxnSpPr>
          <p:nvPr/>
        </p:nvCxnSpPr>
        <p:spPr>
          <a:xfrm>
            <a:off x="3604065" y="3386961"/>
            <a:ext cx="1652758" cy="7917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6823" y="3855516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Arrow Connector 60"/>
          <p:cNvCxnSpPr>
            <a:stCxn id="2" idx="3"/>
            <a:endCxn id="62" idx="1"/>
          </p:cNvCxnSpPr>
          <p:nvPr/>
        </p:nvCxnSpPr>
        <p:spPr>
          <a:xfrm>
            <a:off x="3604065" y="3386961"/>
            <a:ext cx="1745790" cy="17872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49855" y="4851064"/>
            <a:ext cx="147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stCxn id="2" idx="3"/>
            <a:endCxn id="64" idx="1"/>
          </p:cNvCxnSpPr>
          <p:nvPr/>
        </p:nvCxnSpPr>
        <p:spPr>
          <a:xfrm>
            <a:off x="3604065" y="3386961"/>
            <a:ext cx="1710160" cy="24404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314225" y="5504202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ight Brace 66"/>
          <p:cNvSpPr/>
          <p:nvPr/>
        </p:nvSpPr>
        <p:spPr>
          <a:xfrm>
            <a:off x="7754587" y="178130"/>
            <a:ext cx="831273" cy="433449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>
            <a:off x="7895112" y="4773881"/>
            <a:ext cx="631371" cy="14943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9486405" y="1993037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72551" y="5161770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4" grpId="0"/>
      <p:bldP spid="17" grpId="0"/>
      <p:bldP spid="20" grpId="0"/>
      <p:bldP spid="23" grpId="0"/>
      <p:bldP spid="62" grpId="0"/>
      <p:bldP spid="64" grpId="0"/>
      <p:bldP spid="67" grpId="0" animBg="1"/>
      <p:bldP spid="68" grpId="0" animBg="1"/>
      <p:bldP spid="69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—Pngtree—watercolor sunflower_6360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8" y="0"/>
            <a:ext cx="4990854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47605" y="1035524"/>
            <a:ext cx="7679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d. Mẹ thường nhân lúc con ngủ mà làm vài việc của riêng mình. Nhưng hôm nay mẹ không tập trung được vào việc gì cả. (Lí Lan)</a:t>
            </a:r>
            <a:endParaRPr lang="en-US" sz="32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2554" y="3291835"/>
            <a:ext cx="7181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vi-VN" sz="3200" dirty="0" smtClean="0">
                <a:latin typeface="+mj-lt"/>
              </a:rPr>
              <a:t>Nhưng: nối câu (1) với câu (2), quan hệ tương phản.</a:t>
            </a:r>
            <a:endParaRPr lang="en-US" sz="3200" dirty="0" smtClean="0">
              <a:latin typeface="+mj-lt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824658" y="2025733"/>
            <a:ext cx="1129337" cy="49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yellow flowers_1856752.png"/>
          <p:cNvPicPr>
            <a:picLocks noChangeAspect="1"/>
          </p:cNvPicPr>
          <p:nvPr/>
        </p:nvPicPr>
        <p:blipFill>
          <a:blip r:embed="rId2" cstate="print"/>
          <a:srcRect l="12525" t="31342" b="15651"/>
          <a:stretch>
            <a:fillRect/>
          </a:stretch>
        </p:blipFill>
        <p:spPr>
          <a:xfrm>
            <a:off x="0" y="3479469"/>
            <a:ext cx="12192000" cy="33785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83823" y="445763"/>
            <a:ext cx="7635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56310" y="2509295"/>
            <a:ext cx="9401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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 Quan hệ từ dùng để biểu thị các ý nghĩa quan hệ như sở hữu, so sánh, nhân quả, … giữa các bộ phận của câu hay giữa câu với câu trong đoạn văn.</a:t>
            </a:r>
            <a:endParaRPr lang="en-US" sz="3200" i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—Pngtree—yellow flowers_9032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145" y="4"/>
            <a:ext cx="430585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313" y="2124459"/>
            <a:ext cx="8518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3924" y="275503"/>
            <a:ext cx="216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u="sng" dirty="0" smtClean="0">
                <a:solidFill>
                  <a:srgbClr val="FF0000"/>
                </a:solidFill>
                <a:latin typeface="+mj-lt"/>
              </a:rPr>
              <a:t>BT nhanh</a:t>
            </a:r>
            <a:endParaRPr lang="en-US" sz="36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708" y="1230345"/>
            <a:ext cx="808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QHT </a:t>
            </a:r>
            <a:r>
              <a:rPr lang="en-US" sz="32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208" y="3416874"/>
            <a:ext cx="8518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977" y="4828038"/>
            <a:ext cx="6907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7864" y="2763735"/>
            <a:ext cx="1953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4010" y="4163038"/>
            <a:ext cx="5102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49532" y="5550474"/>
            <a:ext cx="4579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六边形 4"/>
          <p:cNvSpPr>
            <a:spLocks noChangeArrowheads="1"/>
          </p:cNvSpPr>
          <p:nvPr/>
        </p:nvSpPr>
        <p:spPr bwMode="auto">
          <a:xfrm>
            <a:off x="405193" y="2758661"/>
            <a:ext cx="1754639" cy="1512384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606665" y="2690618"/>
            <a:ext cx="14109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II.</a:t>
            </a:r>
            <a:endParaRPr lang="zh-CN" altLang="en-US" sz="10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8619" y="2262656"/>
            <a:ext cx="8340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Sử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hệ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8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" name="Picture 5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56" y="23750"/>
            <a:ext cx="2025980" cy="1151099"/>
          </a:xfrm>
          <a:prstGeom prst="rect">
            <a:avLst/>
          </a:prstGeom>
        </p:spPr>
      </p:pic>
      <p:pic>
        <p:nvPicPr>
          <p:cNvPr id="7" name="Picture 6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9242" y="0"/>
            <a:ext cx="2025980" cy="115109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848" y="261250"/>
            <a:ext cx="8340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Phiếu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zh-CN" altLang="en-US" sz="4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2577" y="1396559"/>
          <a:ext cx="11588997" cy="51103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08831"/>
                <a:gridCol w="2636322"/>
                <a:gridCol w="3443844"/>
              </a:tblGrid>
              <a:tr h="69350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+mj-lt"/>
                        </a:rPr>
                        <a:t>Trường hợp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buộc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QHT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bắ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buộc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QHT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a. Khuôn mặt </a:t>
                      </a:r>
                      <a:r>
                        <a:rPr lang="vi-VN" sz="2400" u="sng" dirty="0" smtClean="0">
                          <a:latin typeface="+mj-lt"/>
                        </a:rPr>
                        <a:t>của</a:t>
                      </a:r>
                      <a:r>
                        <a:rPr lang="vi-VN" sz="2400" dirty="0" smtClean="0">
                          <a:latin typeface="+mj-lt"/>
                        </a:rPr>
                        <a:t> cô gái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593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b. Lòng tin </a:t>
                      </a:r>
                      <a:r>
                        <a:rPr lang="vi-VN" sz="2400" u="sng" dirty="0" smtClean="0">
                          <a:latin typeface="+mj-lt"/>
                        </a:rPr>
                        <a:t>của </a:t>
                      </a:r>
                      <a:r>
                        <a:rPr lang="vi-VN" sz="2400" dirty="0" smtClean="0">
                          <a:latin typeface="+mj-lt"/>
                        </a:rPr>
                        <a:t>nhân dân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</a:tr>
              <a:tr h="570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c. Cái tủ </a:t>
                      </a:r>
                      <a:r>
                        <a:rPr lang="vi-VN" sz="2400" u="sng" dirty="0" smtClean="0">
                          <a:latin typeface="+mj-lt"/>
                        </a:rPr>
                        <a:t>bằng</a:t>
                      </a:r>
                      <a:r>
                        <a:rPr lang="vi-VN" sz="2400" dirty="0" smtClean="0">
                          <a:latin typeface="+mj-lt"/>
                        </a:rPr>
                        <a:t> gỗ mà anh mới mua </a:t>
                      </a:r>
                      <a:endParaRPr lang="en-US" sz="24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</a:tr>
              <a:tr h="547453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+mj-lt"/>
                        </a:rPr>
                        <a:t>d. Nó đến trường </a:t>
                      </a:r>
                      <a:r>
                        <a:rPr lang="vi-VN" sz="2400" u="sng" dirty="0" smtClean="0">
                          <a:latin typeface="+mj-lt"/>
                        </a:rPr>
                        <a:t>bằng</a:t>
                      </a:r>
                      <a:r>
                        <a:rPr lang="vi-VN" sz="2400" dirty="0" smtClean="0">
                          <a:latin typeface="+mj-lt"/>
                        </a:rPr>
                        <a:t> xe đạp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</a:tr>
              <a:tr h="510639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+mj-lt"/>
                        </a:rPr>
                        <a:t>e. Giỏi </a:t>
                      </a:r>
                      <a:r>
                        <a:rPr lang="vi-VN" sz="2400" u="sng" dirty="0" smtClean="0">
                          <a:latin typeface="+mj-lt"/>
                        </a:rPr>
                        <a:t>về</a:t>
                      </a:r>
                      <a:r>
                        <a:rPr lang="vi-VN" sz="2400" dirty="0" smtClean="0">
                          <a:latin typeface="+mj-lt"/>
                        </a:rPr>
                        <a:t> toán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553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g. Viết một bài văn </a:t>
                      </a:r>
                      <a:r>
                        <a:rPr lang="vi-VN" sz="2400" u="sng" dirty="0" smtClean="0">
                          <a:latin typeface="+mj-lt"/>
                        </a:rPr>
                        <a:t>về</a:t>
                      </a:r>
                      <a:r>
                        <a:rPr lang="vi-VN" sz="2400" dirty="0" smtClean="0">
                          <a:latin typeface="+mj-lt"/>
                        </a:rPr>
                        <a:t> phong cảnh Hồ Tây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545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h. Làm việc </a:t>
                      </a:r>
                      <a:r>
                        <a:rPr lang="vi-VN" sz="2400" u="sng" dirty="0" smtClean="0">
                          <a:latin typeface="+mj-lt"/>
                        </a:rPr>
                        <a:t>ở</a:t>
                      </a:r>
                      <a:r>
                        <a:rPr lang="vi-VN" sz="2400" dirty="0" smtClean="0">
                          <a:latin typeface="+mj-lt"/>
                        </a:rPr>
                        <a:t> nhà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86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i. Quyển sách đặt </a:t>
                      </a:r>
                      <a:r>
                        <a:rPr lang="vi-VN" sz="2400" u="sng" dirty="0" smtClean="0">
                          <a:latin typeface="+mj-lt"/>
                        </a:rPr>
                        <a:t>ở</a:t>
                      </a:r>
                      <a:r>
                        <a:rPr lang="vi-VN" sz="2400" dirty="0" smtClean="0">
                          <a:latin typeface="+mj-lt"/>
                        </a:rPr>
                        <a:t> trên bàn.</a:t>
                      </a:r>
                      <a:endParaRPr lang="en-US" sz="24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87149" y="207818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1331" y="265809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2673" y="326373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5082" y="383375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6422" y="436814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4981" y="48292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1229" y="542303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25697" y="59692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yellow flowers_8024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2171" cy="6858000"/>
          </a:xfrm>
          <a:prstGeom prst="rect">
            <a:avLst/>
          </a:prstGeom>
        </p:spPr>
      </p:pic>
      <p:pic>
        <p:nvPicPr>
          <p:cNvPr id="3" name="Picture 2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5416" y="3657600"/>
            <a:ext cx="3200400" cy="32004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1196596" flipH="1">
            <a:off x="6283118" y="521866"/>
            <a:ext cx="5471682" cy="3237739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b, đ, g, h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5487" y="1142536"/>
            <a:ext cx="7046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b, đ , g, h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3509" y="3860001"/>
            <a:ext cx="7046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endParaRPr lang="fr-FR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4848" y="261250"/>
            <a:ext cx="8340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hệ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4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2" idx="2"/>
            <a:endCxn id="5" idx="0"/>
          </p:cNvCxnSpPr>
          <p:nvPr/>
        </p:nvCxnSpPr>
        <p:spPr>
          <a:xfrm rot="5400000">
            <a:off x="3987233" y="213382"/>
            <a:ext cx="1128968" cy="28866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5981" y="2221215"/>
            <a:ext cx="3164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2" idx="2"/>
            <a:endCxn id="9" idx="0"/>
          </p:cNvCxnSpPr>
          <p:nvPr/>
        </p:nvCxnSpPr>
        <p:spPr>
          <a:xfrm rot="16200000" flipH="1">
            <a:off x="6953587" y="133725"/>
            <a:ext cx="1126996" cy="30440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27279" y="2219243"/>
            <a:ext cx="422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5" idx="2"/>
            <a:endCxn id="13" idx="0"/>
          </p:cNvCxnSpPr>
          <p:nvPr/>
        </p:nvCxnSpPr>
        <p:spPr>
          <a:xfrm rot="5400000">
            <a:off x="2748688" y="3225249"/>
            <a:ext cx="717382" cy="197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4" y="3584928"/>
            <a:ext cx="3164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9" idx="2"/>
            <a:endCxn id="15" idx="0"/>
          </p:cNvCxnSpPr>
          <p:nvPr/>
        </p:nvCxnSpPr>
        <p:spPr>
          <a:xfrm rot="16200000" flipH="1">
            <a:off x="8688329" y="3216350"/>
            <a:ext cx="717382" cy="1583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67698" y="3582956"/>
            <a:ext cx="3574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—Pngtree—yellow flowers_9032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145" y="4"/>
            <a:ext cx="430585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299" y="4570642"/>
            <a:ext cx="73666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i="1" dirty="0" smtClean="0">
                <a:latin typeface="+mj-lt"/>
                <a:sym typeface="Wingdings" pitchFamily="2" charset="2"/>
              </a:rPr>
              <a:t></a:t>
            </a:r>
            <a:r>
              <a:rPr lang="vi-VN" sz="2600" i="1" dirty="0" smtClean="0">
                <a:latin typeface="+mj-lt"/>
              </a:rPr>
              <a:t> Việc dùng hay không dùng quan hệ từ đều có liên quan đến ý nghĩa của câu. Vì vậy </a:t>
            </a:r>
            <a:r>
              <a:rPr lang="vi-VN" sz="2600" i="1" dirty="0" smtClean="0">
                <a:solidFill>
                  <a:srgbClr val="FF0000"/>
                </a:solidFill>
                <a:latin typeface="+mj-lt"/>
              </a:rPr>
              <a:t>không thể lược bỏ quan hệ từ một cách tuỳ tiện được.</a:t>
            </a:r>
            <a:endParaRPr lang="en-US" sz="26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313" y="1946334"/>
            <a:ext cx="85185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+mj-lt"/>
              </a:rPr>
              <a:t> </a:t>
            </a:r>
            <a:r>
              <a:rPr lang="vi-VN" sz="2600" dirty="0" smtClean="0">
                <a:latin typeface="+mj-lt"/>
              </a:rPr>
              <a:t>Đây là thư của Lan.</a:t>
            </a:r>
            <a:endParaRPr lang="en-US" sz="2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3924" y="275503"/>
            <a:ext cx="216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u="sng" dirty="0" smtClean="0">
                <a:solidFill>
                  <a:srgbClr val="FF0000"/>
                </a:solidFill>
                <a:latin typeface="+mj-lt"/>
              </a:rPr>
              <a:t>BT nhanh</a:t>
            </a:r>
            <a:endParaRPr lang="en-US" sz="36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709" y="1106775"/>
            <a:ext cx="806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 smtClean="0">
                <a:latin typeface="+mj-lt"/>
              </a:rPr>
              <a:t>Cho biết có mấy cách hiểu đối với câu: </a:t>
            </a:r>
            <a:r>
              <a:rPr lang="vi-VN" sz="2600" b="1" dirty="0" smtClean="0">
                <a:latin typeface="+mj-lt"/>
              </a:rPr>
              <a:t>"Đây là thư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600" b="1" dirty="0" smtClean="0">
                <a:latin typeface="+mj-lt"/>
              </a:rPr>
              <a:t>an".</a:t>
            </a:r>
            <a:endParaRPr lang="en-US" sz="26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208" y="2633124"/>
            <a:ext cx="85185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+mj-lt"/>
              </a:rPr>
              <a:t> </a:t>
            </a:r>
            <a:r>
              <a:rPr lang="vi-VN" sz="2600" dirty="0" smtClean="0">
                <a:latin typeface="+mj-lt"/>
              </a:rPr>
              <a:t>Đây là thư do Lan viết.</a:t>
            </a:r>
            <a:endParaRPr lang="en-US" sz="26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227" y="3319913"/>
            <a:ext cx="69074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+mj-lt"/>
              </a:rPr>
              <a:t> </a:t>
            </a:r>
            <a:r>
              <a:rPr lang="vi-VN" sz="2600" dirty="0" smtClean="0">
                <a:latin typeface="+mj-lt"/>
              </a:rPr>
              <a:t>Đây là thư gửi cho Lan</a:t>
            </a:r>
            <a:r>
              <a:rPr lang="en-US" sz="2600" dirty="0" smtClean="0">
                <a:latin typeface="+mj-lt"/>
              </a:rPr>
              <a:t>.</a:t>
            </a:r>
            <a:r>
              <a:rPr lang="vi-VN" sz="2600" dirty="0" smtClean="0">
                <a:latin typeface="+mj-lt"/>
              </a:rPr>
              <a:t> (đâu phải cho tôi nên tôi không nhận)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801" y="430048"/>
            <a:ext cx="2343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821" y="2423114"/>
            <a:ext cx="2913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468" y="3513667"/>
            <a:ext cx="2913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Hễ...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115" y="4426096"/>
            <a:ext cx="2913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Sở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dĩ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là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8020" y="398407"/>
            <a:ext cx="721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mưa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9791" y="1453331"/>
            <a:ext cx="721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lười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198" y="1437462"/>
            <a:ext cx="2343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7812" y="2425127"/>
            <a:ext cx="7750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Hùng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luôn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giờ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5" y="3408802"/>
            <a:ext cx="721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Hễ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gió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thổi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diều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bay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7724" y="4333100"/>
            <a:ext cx="721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Sở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dĩ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trượt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6890" y="5362246"/>
            <a:ext cx="2913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9499" y="5471125"/>
            <a:ext cx="721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xinh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giỏi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六边形 4"/>
          <p:cNvSpPr>
            <a:spLocks noChangeArrowheads="1"/>
          </p:cNvSpPr>
          <p:nvPr/>
        </p:nvSpPr>
        <p:spPr bwMode="auto">
          <a:xfrm>
            <a:off x="405193" y="2758661"/>
            <a:ext cx="1754639" cy="1512384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606665" y="2690618"/>
            <a:ext cx="14109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II.</a:t>
            </a:r>
            <a:endParaRPr lang="zh-CN" altLang="en-US" sz="10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332" y="2756926"/>
            <a:ext cx="8340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zh-CN" altLang="en-US" sz="8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" name="Picture 5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56" y="23750"/>
            <a:ext cx="2025980" cy="1151099"/>
          </a:xfrm>
          <a:prstGeom prst="rect">
            <a:avLst/>
          </a:prstGeom>
        </p:spPr>
      </p:pic>
      <p:pic>
        <p:nvPicPr>
          <p:cNvPr id="7" name="Picture 6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9242" y="0"/>
            <a:ext cx="2025980" cy="115109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" y="3714602"/>
            <a:ext cx="2516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5060" y="219687"/>
            <a:ext cx="67083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2" idx="3"/>
            <a:endCxn id="7" idx="1"/>
          </p:cNvCxnSpPr>
          <p:nvPr/>
        </p:nvCxnSpPr>
        <p:spPr>
          <a:xfrm flipV="1">
            <a:off x="2829518" y="2682899"/>
            <a:ext cx="1468162" cy="13240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97680" y="2390511"/>
            <a:ext cx="7158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2" idx="3"/>
            <a:endCxn id="9" idx="1"/>
          </p:cNvCxnSpPr>
          <p:nvPr/>
        </p:nvCxnSpPr>
        <p:spPr>
          <a:xfrm>
            <a:off x="2829518" y="4006990"/>
            <a:ext cx="1454688" cy="574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4206" y="3279588"/>
            <a:ext cx="7302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…..”,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….”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2" idx="3"/>
            <a:endCxn id="11" idx="1"/>
          </p:cNvCxnSpPr>
          <p:nvPr/>
        </p:nvCxnSpPr>
        <p:spPr>
          <a:xfrm>
            <a:off x="2829518" y="4006990"/>
            <a:ext cx="1528855" cy="16566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58373" y="5125011"/>
            <a:ext cx="730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….”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….”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—Pngtree—star decoration moon material_34197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61" y="-13064"/>
            <a:ext cx="3513909" cy="3513909"/>
          </a:xfrm>
          <a:prstGeom prst="rect">
            <a:avLst/>
          </a:prstGeom>
        </p:spPr>
      </p:pic>
      <p:pic>
        <p:nvPicPr>
          <p:cNvPr id="29" name="Picture 28" descr="—Pngtree—star decoration moon material_34197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8091" y="-4358"/>
            <a:ext cx="3513909" cy="351390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0"/>
            <a:ext cx="5199017" cy="2351314"/>
          </a:xfrm>
          <a:prstGeom prst="rect">
            <a:avLst/>
          </a:prstGeom>
          <a:blipFill dpi="0" rotWithShape="1">
            <a:blip r:embed="rId2"/>
            <a:srcRect/>
            <a:tile tx="-1905000" ty="3810000" sx="70000" sy="7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8026" y="579512"/>
            <a:ext cx="1994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8836" y="143693"/>
            <a:ext cx="66228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Tìm các quan hệ từ trong đoạn đầu văn bản Cổng trường mở ra, từ “Vào đêm trước ngày khai trường của con” </a:t>
            </a:r>
            <a:r>
              <a:rPr lang="en-US" sz="3200" dirty="0" smtClean="0">
                <a:latin typeface="+mj-lt"/>
              </a:rPr>
              <a:t>…</a:t>
            </a:r>
            <a:r>
              <a:rPr lang="vi-VN" sz="3200" dirty="0" smtClean="0">
                <a:latin typeface="+mj-lt"/>
              </a:rPr>
              <a:t> “ngày mai thức dậy cho kịp giờ”</a:t>
            </a:r>
            <a:endParaRPr lang="en-US" sz="3200" dirty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3693" y="2431945"/>
            <a:ext cx="119525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lắm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bây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giấc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con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dễ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dàng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uống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thoát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con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tựa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gối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mềm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môi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hè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chúm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mút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Con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đứa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nhạy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Cứ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sắp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con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háo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hức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nỗi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yên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dỗ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lát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niềm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háo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hức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quần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giày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cặp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sẵn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sàng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khiến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mối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bận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kịp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0"/>
            <a:ext cx="5199017" cy="2351314"/>
          </a:xfrm>
          <a:prstGeom prst="rect">
            <a:avLst/>
          </a:prstGeom>
          <a:blipFill dpi="0" rotWithShape="1">
            <a:blip r:embed="rId2"/>
            <a:srcRect/>
            <a:tile tx="-1905000" ty="3810000" sx="70000" sy="7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8026" y="579512"/>
            <a:ext cx="1994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3339" y="483328"/>
            <a:ext cx="6622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+mj-lt"/>
              </a:rPr>
              <a:t>Điền các quan hệ từ vào những chỗ trống trong đoạn văn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 smtClean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0264" y="2810768"/>
            <a:ext cx="1118180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Lâu lắm rồi nó mới cởi mở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tôi như vậy. Thực ra, tôi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nó ít khi gặp nhau. Tôi đi làm, nó đi học. Buổi chiều, thỉnh thoảng tôi ăn cơm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nó. Buổi tối tôi thường vắng nhà. Nó có khuôn mặt đợi chờ. Nó hay nhìn tôi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cái vẻ mặt đợi chờ đó.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tôi lạnh lùng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nó lảng đi. Tôi vui vẻ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tỏ ý muốn gần nó, cái vẻ mặt ấy thoắt biến đi thay vào khuôn mặt tràn trề hạnh phúc.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0"/>
            <a:ext cx="5199017" cy="2351314"/>
          </a:xfrm>
          <a:prstGeom prst="rect">
            <a:avLst/>
          </a:prstGeom>
          <a:blipFill dpi="0" rotWithShape="1">
            <a:blip r:embed="rId2"/>
            <a:srcRect/>
            <a:tile tx="-1905000" ty="3810000" sx="70000" sy="7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8026" y="579512"/>
            <a:ext cx="1994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8836" y="143693"/>
            <a:ext cx="6622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+mj-lt"/>
              </a:rPr>
              <a:t>Điền các quan hệ từ vào những chỗ trống trong đoạn văn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 smtClean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0264" y="2810768"/>
            <a:ext cx="1118180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Lâu lắm rồi nó mới cởi mở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tôi như vậy. Thực ra, tôi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nó ít khi gặp nhau. Tôi đi làm, nó đi học. Buổi chiều, thỉnh thoảng tôi ăn cơm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nó. Buổi tối tôi thường vắng nhà. Nó có khuôn mặt đợi chờ. Nó hay nhìn tôi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cái vẻ mặt đợi chờ đó.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tôi lạnh lùng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 thì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nó lảng đi. Tôi vui vẻ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tỏ ý muốn gần nó, cái vẻ mặt ấy thoắt biến đi thay vào khuôn mặt tràn trề hạnh phúc.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0"/>
            <a:ext cx="5199017" cy="1841863"/>
          </a:xfrm>
          <a:prstGeom prst="rect">
            <a:avLst/>
          </a:prstGeom>
          <a:blipFill dpi="0" rotWithShape="1">
            <a:blip r:embed="rId2"/>
            <a:srcRect/>
            <a:tile tx="-1905000" ty="3810000" sx="70000" sy="7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8026" y="579512"/>
            <a:ext cx="1994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8836" y="457205"/>
            <a:ext cx="6622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>
                <a:latin typeface="+mj-lt"/>
              </a:rPr>
              <a:t>Trong các câu sau đây, câu nào đúng, câu nào sai?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95026" y="1881323"/>
            <a:ext cx="853004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i="1" dirty="0" smtClean="0">
                <a:latin typeface="+mj-lt"/>
              </a:rPr>
              <a:t>a) Nó rất thân ái bạn bè.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b) Nó rất thân ái với bạn bè.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c) Bố mẹ rất lo lắng con.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d) Bố mẹ rất lo lắng cho con.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e) Mẹ thương yêu không nuông chiều con.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g) Mẹ thương yêu nhưng không nuông chiều con.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h) Tôi tặng quyển sách này anh Nam.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i) Tôi tặng quyển sách này cho anh Nam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k) Tôi tặng anh Nam quyển sách này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l) Tôi tặng cho anh Nam quyển sách này.</a:t>
            </a:r>
            <a:endParaRPr lang="vi-VN" sz="3200" dirty="0" smtClean="0">
              <a:latin typeface="+mj-lt"/>
            </a:endParaRPr>
          </a:p>
        </p:txBody>
      </p:sp>
      <p:pic>
        <p:nvPicPr>
          <p:cNvPr id="7" name="Picture 6" descr="d2e40e093925d5cd121e9fb2a5a4a00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7574" y="2431867"/>
            <a:ext cx="491489" cy="491489"/>
          </a:xfrm>
          <a:prstGeom prst="rect">
            <a:avLst/>
          </a:prstGeom>
        </p:spPr>
      </p:pic>
      <p:pic>
        <p:nvPicPr>
          <p:cNvPr id="8" name="Picture 7" descr="d2e40e093925d5cd121e9fb2a5a4a00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3219" y="3394164"/>
            <a:ext cx="491489" cy="491489"/>
          </a:xfrm>
          <a:prstGeom prst="rect">
            <a:avLst/>
          </a:prstGeom>
        </p:spPr>
      </p:pic>
      <p:pic>
        <p:nvPicPr>
          <p:cNvPr id="9" name="Picture 8" descr="d2e40e093925d5cd121e9fb2a5a4a00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031" y="4452256"/>
            <a:ext cx="491489" cy="491489"/>
          </a:xfrm>
          <a:prstGeom prst="rect">
            <a:avLst/>
          </a:prstGeom>
        </p:spPr>
      </p:pic>
      <p:pic>
        <p:nvPicPr>
          <p:cNvPr id="10" name="Picture 9" descr="d2e40e093925d5cd121e9fb2a5a4a00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3219" y="5366655"/>
            <a:ext cx="491489" cy="491489"/>
          </a:xfrm>
          <a:prstGeom prst="rect">
            <a:avLst/>
          </a:prstGeom>
        </p:spPr>
      </p:pic>
      <p:pic>
        <p:nvPicPr>
          <p:cNvPr id="11" name="Picture 10" descr="d2e40e093925d5cd121e9fb2a5a4a00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0156" y="5771603"/>
            <a:ext cx="491489" cy="491489"/>
          </a:xfrm>
          <a:prstGeom prst="rect">
            <a:avLst/>
          </a:prstGeom>
        </p:spPr>
      </p:pic>
      <p:pic>
        <p:nvPicPr>
          <p:cNvPr id="12" name="Picture 11" descr="d2e40e093925d5cd121e9fb2a5a4a00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0156" y="6288132"/>
            <a:ext cx="491489" cy="49148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—Pngtree—yellow flowers_9032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53" y="4"/>
            <a:ext cx="384364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6063" y="2421334"/>
            <a:ext cx="8518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994" y="429883"/>
            <a:ext cx="6792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1662" y="1617407"/>
            <a:ext cx="1882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958" y="3274382"/>
            <a:ext cx="8518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102" y="4163049"/>
            <a:ext cx="7287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749" y="5396101"/>
            <a:ext cx="754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170" y="201880"/>
            <a:ext cx="9963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Đây là hình ảnh được nói đến trong bài thơ nào? Hãy đọc câu thơ có sử dụng quan hệ từ trong bài thơ đó? </a:t>
            </a:r>
            <a:endParaRPr lang="en-US" sz="3200" dirty="0">
              <a:latin typeface="+mj-lt"/>
            </a:endParaRPr>
          </a:p>
        </p:txBody>
      </p:sp>
      <p:sp>
        <p:nvSpPr>
          <p:cNvPr id="3" name="六边形 101"/>
          <p:cNvSpPr>
            <a:spLocks noChangeArrowheads="1"/>
          </p:cNvSpPr>
          <p:nvPr/>
        </p:nvSpPr>
        <p:spPr bwMode="auto">
          <a:xfrm>
            <a:off x="242351" y="190006"/>
            <a:ext cx="1147061" cy="1025254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Freeform 2345"/>
          <p:cNvSpPr>
            <a:spLocks noEditPoints="1" noChangeArrowheads="1"/>
          </p:cNvSpPr>
          <p:nvPr/>
        </p:nvSpPr>
        <p:spPr bwMode="auto">
          <a:xfrm>
            <a:off x="637269" y="400837"/>
            <a:ext cx="351892" cy="629720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56322" name="Picture 2" descr="Káº¿t quáº£ hÃ¬nh áº£nh cho bÃ¡nh trÃ´i nÆ°á»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712" y="1832288"/>
            <a:ext cx="6043345" cy="429094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398331" y="2472575"/>
            <a:ext cx="3740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latin typeface="+mj-lt"/>
              </a:rPr>
              <a:t>Bánh trôi nước</a:t>
            </a:r>
            <a:endParaRPr lang="en-US" sz="3200" dirty="0" smtClean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(</a:t>
            </a:r>
            <a:r>
              <a:rPr lang="vi-VN" sz="3200" dirty="0" smtClean="0">
                <a:latin typeface="+mj-lt"/>
              </a:rPr>
              <a:t>Hồ Xuân Hương</a:t>
            </a:r>
            <a:r>
              <a:rPr lang="en-US" sz="3200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5808" y="4251895"/>
            <a:ext cx="549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latin typeface="+mj-lt"/>
              </a:rPr>
              <a:t>“</a:t>
            </a:r>
            <a:r>
              <a:rPr lang="vi-VN" sz="3200" i="1" dirty="0" smtClean="0">
                <a:latin typeface="+mj-lt"/>
              </a:rPr>
              <a:t>Rắn 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3200" i="1" dirty="0" smtClean="0">
                <a:latin typeface="+mj-lt"/>
              </a:rPr>
              <a:t>t mặc dầu tay kẻ nặn</a:t>
            </a:r>
            <a:br>
              <a:rPr lang="vi-VN" sz="3200" i="1" dirty="0" smtClean="0">
                <a:latin typeface="+mj-lt"/>
              </a:rPr>
            </a:br>
            <a:r>
              <a:rPr lang="vi-VN" sz="3200" i="1" dirty="0" smtClean="0">
                <a:latin typeface="+mj-lt"/>
              </a:rPr>
              <a:t>Mà em vẫn giữ tấm lòng son</a:t>
            </a:r>
            <a:r>
              <a:rPr lang="en-US" sz="3200" i="1" dirty="0" smtClean="0">
                <a:latin typeface="+mj-lt"/>
              </a:rPr>
              <a:t>.”</a:t>
            </a:r>
            <a:r>
              <a:rPr lang="vi-VN" sz="3200" i="1" dirty="0" smtClean="0">
                <a:latin typeface="+mj-lt"/>
              </a:rPr>
              <a:t> </a:t>
            </a:r>
            <a:endParaRPr lang="en-US" sz="3200" i="1" dirty="0">
              <a:latin typeface="+mj-lt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795" y="201880"/>
            <a:ext cx="8763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Đây là hình ảnh của câu ca dao có sử dụng quan hệ từ được bắt đầu bằng cụm từ “Thân em”? </a:t>
            </a:r>
            <a:endParaRPr lang="en-US" sz="3200" dirty="0">
              <a:latin typeface="+mj-lt"/>
            </a:endParaRPr>
          </a:p>
        </p:txBody>
      </p:sp>
      <p:sp>
        <p:nvSpPr>
          <p:cNvPr id="3" name="六边形 101"/>
          <p:cNvSpPr>
            <a:spLocks noChangeArrowheads="1"/>
          </p:cNvSpPr>
          <p:nvPr/>
        </p:nvSpPr>
        <p:spPr bwMode="auto">
          <a:xfrm>
            <a:off x="242351" y="190006"/>
            <a:ext cx="1147061" cy="1025254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Freeform 2345"/>
          <p:cNvSpPr>
            <a:spLocks noEditPoints="1" noChangeArrowheads="1"/>
          </p:cNvSpPr>
          <p:nvPr/>
        </p:nvSpPr>
        <p:spPr bwMode="auto">
          <a:xfrm>
            <a:off x="637269" y="400837"/>
            <a:ext cx="351892" cy="629720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0675" y="5427567"/>
            <a:ext cx="8558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i="1" dirty="0" smtClean="0">
                <a:latin typeface="+mj-lt"/>
              </a:rPr>
              <a:t>Thân em như giếng giữa đàng</a:t>
            </a:r>
            <a:br>
              <a:rPr lang="vi-VN" sz="3200" i="1" dirty="0" smtClean="0">
                <a:latin typeface="+mj-lt"/>
              </a:rPr>
            </a:br>
            <a:r>
              <a:rPr lang="vi-VN" sz="3200" i="1" dirty="0" smtClean="0">
                <a:latin typeface="+mj-lt"/>
              </a:rPr>
              <a:t>Người thanh rửa mặt, người phàm rửa chân</a:t>
            </a:r>
            <a:endParaRPr lang="en-US" sz="3200" i="1" dirty="0">
              <a:latin typeface="+mj-lt"/>
            </a:endParaRPr>
          </a:p>
        </p:txBody>
      </p:sp>
      <p:pic>
        <p:nvPicPr>
          <p:cNvPr id="93186" name="Picture 2" descr="Káº¿t quáº£ hÃ¬nh áº£nh cho giáº¿ng giá»¯a ÄÃ 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846" y="1839611"/>
            <a:ext cx="5385255" cy="323115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45682" t="28054" r="42968" b="50788"/>
          <a:stretch>
            <a:fillRect/>
          </a:stretch>
        </p:blipFill>
        <p:spPr bwMode="auto">
          <a:xfrm>
            <a:off x="7045041" y="1861201"/>
            <a:ext cx="4509654" cy="3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795" y="201880"/>
            <a:ext cx="8763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Đây là hình ảnh của câu ca dao</a:t>
            </a:r>
            <a:r>
              <a:rPr lang="en-US" sz="3200" dirty="0" smtClean="0">
                <a:latin typeface="+mj-lt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+mj-lt"/>
              </a:rPr>
              <a:t>quan hệ từ được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六边形 101"/>
          <p:cNvSpPr>
            <a:spLocks noChangeArrowheads="1"/>
          </p:cNvSpPr>
          <p:nvPr/>
        </p:nvSpPr>
        <p:spPr bwMode="auto">
          <a:xfrm>
            <a:off x="242351" y="190006"/>
            <a:ext cx="1147061" cy="1025254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Freeform 2345"/>
          <p:cNvSpPr>
            <a:spLocks noEditPoints="1" noChangeArrowheads="1"/>
          </p:cNvSpPr>
          <p:nvPr/>
        </p:nvSpPr>
        <p:spPr bwMode="auto">
          <a:xfrm>
            <a:off x="637269" y="400837"/>
            <a:ext cx="351892" cy="629720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5984" y="4795897"/>
            <a:ext cx="8558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i="1" dirty="0" smtClean="0">
                <a:latin typeface="+mj-lt"/>
              </a:rPr>
              <a:t>Trong đầm gì đẹp bằng sen</a:t>
            </a:r>
            <a:br>
              <a:rPr lang="vi-VN" sz="3200" i="1" dirty="0" smtClean="0">
                <a:latin typeface="+mj-lt"/>
              </a:rPr>
            </a:br>
            <a:r>
              <a:rPr lang="vi-VN" sz="3200" i="1" dirty="0" smtClean="0">
                <a:latin typeface="+mj-lt"/>
              </a:rPr>
              <a:t>Lá xanh bông trắng lại chen nhị vàng</a:t>
            </a:r>
            <a:br>
              <a:rPr lang="vi-VN" sz="3200" i="1" dirty="0" smtClean="0">
                <a:latin typeface="+mj-lt"/>
              </a:rPr>
            </a:br>
            <a:r>
              <a:rPr lang="vi-VN" sz="3200" i="1" dirty="0" smtClean="0">
                <a:latin typeface="+mj-lt"/>
              </a:rPr>
              <a:t>Nhị vàng bông trắng lá xanh</a:t>
            </a:r>
            <a:br>
              <a:rPr lang="vi-VN" sz="3200" i="1" dirty="0" smtClean="0">
                <a:latin typeface="+mj-lt"/>
              </a:rPr>
            </a:br>
            <a:r>
              <a:rPr lang="vi-VN" sz="3200" i="1" dirty="0" smtClean="0">
                <a:latin typeface="+mj-lt"/>
              </a:rPr>
              <a:t>Gần bùn mà chẳng hôi tanh mùi bùn.</a:t>
            </a:r>
            <a:endParaRPr lang="en-US" sz="3200" i="1" dirty="0">
              <a:latin typeface="+mj-lt"/>
            </a:endParaRPr>
          </a:p>
        </p:txBody>
      </p:sp>
      <p:pic>
        <p:nvPicPr>
          <p:cNvPr id="1026" name="Picture 2" descr="Káº¿t quáº£ hÃ¬nh áº£nh cho 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233" y="1589377"/>
            <a:ext cx="6068290" cy="30241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794" y="388918"/>
            <a:ext cx="9630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QHT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六边形 101"/>
          <p:cNvSpPr>
            <a:spLocks noChangeArrowheads="1"/>
          </p:cNvSpPr>
          <p:nvPr/>
        </p:nvSpPr>
        <p:spPr bwMode="auto">
          <a:xfrm>
            <a:off x="242351" y="190006"/>
            <a:ext cx="1147061" cy="1025254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Freeform 2345"/>
          <p:cNvSpPr>
            <a:spLocks noEditPoints="1" noChangeArrowheads="1"/>
          </p:cNvSpPr>
          <p:nvPr/>
        </p:nvSpPr>
        <p:spPr bwMode="auto">
          <a:xfrm>
            <a:off x="637269" y="400837"/>
            <a:ext cx="351892" cy="629720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0421" y="2435757"/>
            <a:ext cx="4950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 descr="Káº¿t quáº£ hÃ¬nh áº£nh cho thcs liÃªn hÃ  Äan phÆ°á»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667" y="1670457"/>
            <a:ext cx="6103122" cy="45773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5"/>
          <a:stretch/>
        </p:blipFill>
        <p:spPr>
          <a:xfrm>
            <a:off x="3478072" y="1653282"/>
            <a:ext cx="2713178" cy="3049447"/>
          </a:xfrm>
          <a:prstGeom prst="rect">
            <a:avLst/>
          </a:prstGeom>
          <a:solidFill>
            <a:srgbClr val="F1DD86"/>
          </a:solidFill>
          <a:ln w="28575">
            <a:solidFill>
              <a:schemeClr val="bg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566235" y="2670173"/>
            <a:ext cx="3320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38321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/>
          <p:cNvSpPr>
            <a:spLocks/>
          </p:cNvSpPr>
          <p:nvPr/>
        </p:nvSpPr>
        <p:spPr bwMode="auto">
          <a:xfrm rot="16200000" flipH="1">
            <a:off x="10407717" y="1368781"/>
            <a:ext cx="663575" cy="690563"/>
          </a:xfrm>
          <a:custGeom>
            <a:avLst/>
            <a:gdLst>
              <a:gd name="T0" fmla="*/ 0 w 418"/>
              <a:gd name="T1" fmla="*/ 435 h 435"/>
              <a:gd name="T2" fmla="*/ 418 w 418"/>
              <a:gd name="T3" fmla="*/ 0 h 435"/>
              <a:gd name="T4" fmla="*/ 0 w 418"/>
              <a:gd name="T5" fmla="*/ 43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" h="435">
                <a:moveTo>
                  <a:pt x="0" y="435"/>
                </a:moveTo>
                <a:lnTo>
                  <a:pt x="418" y="0"/>
                </a:lnTo>
                <a:lnTo>
                  <a:pt x="0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rot="16200000" flipH="1" flipV="1">
            <a:off x="10407717" y="1368781"/>
            <a:ext cx="663575" cy="690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16200000" flipH="1">
            <a:off x="10446291" y="1275960"/>
            <a:ext cx="674688" cy="703263"/>
          </a:xfrm>
          <a:custGeom>
            <a:avLst/>
            <a:gdLst>
              <a:gd name="T0" fmla="*/ 7 w 425"/>
              <a:gd name="T1" fmla="*/ 443 h 443"/>
              <a:gd name="T2" fmla="*/ 425 w 425"/>
              <a:gd name="T3" fmla="*/ 7 h 443"/>
              <a:gd name="T4" fmla="*/ 419 w 425"/>
              <a:gd name="T5" fmla="*/ 0 h 443"/>
              <a:gd name="T6" fmla="*/ 0 w 425"/>
              <a:gd name="T7" fmla="*/ 435 h 443"/>
              <a:gd name="T8" fmla="*/ 7 w 425"/>
              <a:gd name="T9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443">
                <a:moveTo>
                  <a:pt x="7" y="443"/>
                </a:moveTo>
                <a:lnTo>
                  <a:pt x="425" y="7"/>
                </a:lnTo>
                <a:lnTo>
                  <a:pt x="419" y="0"/>
                </a:lnTo>
                <a:lnTo>
                  <a:pt x="0" y="435"/>
                </a:lnTo>
                <a:lnTo>
                  <a:pt x="7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6200000" flipH="1">
            <a:off x="4742925" y="4227601"/>
            <a:ext cx="344409" cy="318991"/>
          </a:xfrm>
          <a:custGeom>
            <a:avLst/>
            <a:gdLst>
              <a:gd name="T0" fmla="*/ 181 w 331"/>
              <a:gd name="T1" fmla="*/ 164 h 307"/>
              <a:gd name="T2" fmla="*/ 181 w 331"/>
              <a:gd name="T3" fmla="*/ 163 h 307"/>
              <a:gd name="T4" fmla="*/ 176 w 331"/>
              <a:gd name="T5" fmla="*/ 113 h 307"/>
              <a:gd name="T6" fmla="*/ 175 w 331"/>
              <a:gd name="T7" fmla="*/ 99 h 307"/>
              <a:gd name="T8" fmla="*/ 174 w 331"/>
              <a:gd name="T9" fmla="*/ 98 h 307"/>
              <a:gd name="T10" fmla="*/ 178 w 331"/>
              <a:gd name="T11" fmla="*/ 130 h 307"/>
              <a:gd name="T12" fmla="*/ 181 w 331"/>
              <a:gd name="T13" fmla="*/ 164 h 307"/>
              <a:gd name="T14" fmla="*/ 175 w 331"/>
              <a:gd name="T15" fmla="*/ 165 h 307"/>
              <a:gd name="T16" fmla="*/ 174 w 331"/>
              <a:gd name="T17" fmla="*/ 165 h 307"/>
              <a:gd name="T18" fmla="*/ 163 w 331"/>
              <a:gd name="T19" fmla="*/ 157 h 307"/>
              <a:gd name="T20" fmla="*/ 137 w 331"/>
              <a:gd name="T21" fmla="*/ 133 h 307"/>
              <a:gd name="T22" fmla="*/ 141 w 331"/>
              <a:gd name="T23" fmla="*/ 138 h 307"/>
              <a:gd name="T24" fmla="*/ 173 w 331"/>
              <a:gd name="T25" fmla="*/ 164 h 307"/>
              <a:gd name="T26" fmla="*/ 174 w 331"/>
              <a:gd name="T27" fmla="*/ 165 h 307"/>
              <a:gd name="T28" fmla="*/ 175 w 331"/>
              <a:gd name="T29" fmla="*/ 169 h 307"/>
              <a:gd name="T30" fmla="*/ 168 w 331"/>
              <a:gd name="T31" fmla="*/ 173 h 307"/>
              <a:gd name="T32" fmla="*/ 58 w 331"/>
              <a:gd name="T33" fmla="*/ 135 h 307"/>
              <a:gd name="T34" fmla="*/ 0 w 331"/>
              <a:gd name="T35" fmla="*/ 159 h 307"/>
              <a:gd name="T36" fmla="*/ 14 w 331"/>
              <a:gd name="T37" fmla="*/ 185 h 307"/>
              <a:gd name="T38" fmla="*/ 35 w 331"/>
              <a:gd name="T39" fmla="*/ 203 h 307"/>
              <a:gd name="T40" fmla="*/ 49 w 331"/>
              <a:gd name="T41" fmla="*/ 218 h 307"/>
              <a:gd name="T42" fmla="*/ 77 w 331"/>
              <a:gd name="T43" fmla="*/ 235 h 307"/>
              <a:gd name="T44" fmla="*/ 119 w 331"/>
              <a:gd name="T45" fmla="*/ 215 h 307"/>
              <a:gd name="T46" fmla="*/ 86 w 331"/>
              <a:gd name="T47" fmla="*/ 273 h 307"/>
              <a:gd name="T48" fmla="*/ 98 w 331"/>
              <a:gd name="T49" fmla="*/ 289 h 307"/>
              <a:gd name="T50" fmla="*/ 111 w 331"/>
              <a:gd name="T51" fmla="*/ 297 h 307"/>
              <a:gd name="T52" fmla="*/ 136 w 331"/>
              <a:gd name="T53" fmla="*/ 305 h 307"/>
              <a:gd name="T54" fmla="*/ 161 w 331"/>
              <a:gd name="T55" fmla="*/ 304 h 307"/>
              <a:gd name="T56" fmla="*/ 181 w 331"/>
              <a:gd name="T57" fmla="*/ 292 h 307"/>
              <a:gd name="T58" fmla="*/ 191 w 331"/>
              <a:gd name="T59" fmla="*/ 277 h 307"/>
              <a:gd name="T60" fmla="*/ 197 w 331"/>
              <a:gd name="T61" fmla="*/ 213 h 307"/>
              <a:gd name="T62" fmla="*/ 218 w 331"/>
              <a:gd name="T63" fmla="*/ 257 h 307"/>
              <a:gd name="T64" fmla="*/ 223 w 331"/>
              <a:gd name="T65" fmla="*/ 258 h 307"/>
              <a:gd name="T66" fmla="*/ 204 w 331"/>
              <a:gd name="T67" fmla="*/ 218 h 307"/>
              <a:gd name="T68" fmla="*/ 209 w 331"/>
              <a:gd name="T69" fmla="*/ 210 h 307"/>
              <a:gd name="T70" fmla="*/ 261 w 331"/>
              <a:gd name="T71" fmla="*/ 239 h 307"/>
              <a:gd name="T72" fmla="*/ 289 w 331"/>
              <a:gd name="T73" fmla="*/ 240 h 307"/>
              <a:gd name="T74" fmla="*/ 305 w 331"/>
              <a:gd name="T75" fmla="*/ 229 h 307"/>
              <a:gd name="T76" fmla="*/ 318 w 331"/>
              <a:gd name="T77" fmla="*/ 212 h 307"/>
              <a:gd name="T78" fmla="*/ 327 w 331"/>
              <a:gd name="T79" fmla="*/ 190 h 307"/>
              <a:gd name="T80" fmla="*/ 327 w 331"/>
              <a:gd name="T81" fmla="*/ 178 h 307"/>
              <a:gd name="T82" fmla="*/ 321 w 331"/>
              <a:gd name="T83" fmla="*/ 153 h 307"/>
              <a:gd name="T84" fmla="*/ 313 w 331"/>
              <a:gd name="T85" fmla="*/ 145 h 307"/>
              <a:gd name="T86" fmla="*/ 255 w 331"/>
              <a:gd name="T87" fmla="*/ 146 h 307"/>
              <a:gd name="T88" fmla="*/ 289 w 331"/>
              <a:gd name="T89" fmla="*/ 128 h 307"/>
              <a:gd name="T90" fmla="*/ 295 w 331"/>
              <a:gd name="T91" fmla="*/ 93 h 307"/>
              <a:gd name="T92" fmla="*/ 292 w 331"/>
              <a:gd name="T93" fmla="*/ 83 h 307"/>
              <a:gd name="T94" fmla="*/ 288 w 331"/>
              <a:gd name="T95" fmla="*/ 60 h 307"/>
              <a:gd name="T96" fmla="*/ 288 w 331"/>
              <a:gd name="T97" fmla="*/ 41 h 307"/>
              <a:gd name="T98" fmla="*/ 276 w 331"/>
              <a:gd name="T99" fmla="*/ 17 h 307"/>
              <a:gd name="T100" fmla="*/ 224 w 331"/>
              <a:gd name="T101" fmla="*/ 42 h 307"/>
              <a:gd name="T102" fmla="*/ 189 w 331"/>
              <a:gd name="T103" fmla="*/ 145 h 307"/>
              <a:gd name="T104" fmla="*/ 186 w 331"/>
              <a:gd name="T105" fmla="*/ 167 h 307"/>
              <a:gd name="T106" fmla="*/ 182 w 331"/>
              <a:gd name="T107" fmla="*/ 165 h 307"/>
              <a:gd name="T108" fmla="*/ 181 w 331"/>
              <a:gd name="T109" fmla="*/ 16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1" h="307">
                <a:moveTo>
                  <a:pt x="181" y="164"/>
                </a:moveTo>
                <a:cubicBezTo>
                  <a:pt x="181" y="164"/>
                  <a:pt x="181" y="163"/>
                  <a:pt x="181" y="163"/>
                </a:cubicBezTo>
                <a:cubicBezTo>
                  <a:pt x="180" y="146"/>
                  <a:pt x="179" y="130"/>
                  <a:pt x="176" y="113"/>
                </a:cubicBezTo>
                <a:cubicBezTo>
                  <a:pt x="176" y="108"/>
                  <a:pt x="176" y="103"/>
                  <a:pt x="175" y="99"/>
                </a:cubicBezTo>
                <a:cubicBezTo>
                  <a:pt x="176" y="96"/>
                  <a:pt x="176" y="93"/>
                  <a:pt x="174" y="98"/>
                </a:cubicBezTo>
                <a:cubicBezTo>
                  <a:pt x="173" y="109"/>
                  <a:pt x="177" y="119"/>
                  <a:pt x="178" y="130"/>
                </a:cubicBezTo>
                <a:cubicBezTo>
                  <a:pt x="179" y="141"/>
                  <a:pt x="179" y="152"/>
                  <a:pt x="181" y="164"/>
                </a:cubicBezTo>
                <a:cubicBezTo>
                  <a:pt x="178" y="160"/>
                  <a:pt x="179" y="169"/>
                  <a:pt x="175" y="165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1" y="162"/>
                  <a:pt x="166" y="158"/>
                  <a:pt x="163" y="157"/>
                </a:cubicBezTo>
                <a:cubicBezTo>
                  <a:pt x="154" y="149"/>
                  <a:pt x="144" y="142"/>
                  <a:pt x="137" y="133"/>
                </a:cubicBezTo>
                <a:cubicBezTo>
                  <a:pt x="135" y="133"/>
                  <a:pt x="140" y="138"/>
                  <a:pt x="141" y="138"/>
                </a:cubicBezTo>
                <a:cubicBezTo>
                  <a:pt x="150" y="148"/>
                  <a:pt x="162" y="156"/>
                  <a:pt x="173" y="164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4" y="166"/>
                  <a:pt x="175" y="168"/>
                  <a:pt x="175" y="169"/>
                </a:cubicBezTo>
                <a:cubicBezTo>
                  <a:pt x="171" y="175"/>
                  <a:pt x="186" y="185"/>
                  <a:pt x="168" y="173"/>
                </a:cubicBezTo>
                <a:cubicBezTo>
                  <a:pt x="138" y="154"/>
                  <a:pt x="94" y="141"/>
                  <a:pt x="58" y="135"/>
                </a:cubicBezTo>
                <a:cubicBezTo>
                  <a:pt x="43" y="134"/>
                  <a:pt x="0" y="136"/>
                  <a:pt x="0" y="159"/>
                </a:cubicBezTo>
                <a:cubicBezTo>
                  <a:pt x="1" y="168"/>
                  <a:pt x="7" y="180"/>
                  <a:pt x="14" y="185"/>
                </a:cubicBezTo>
                <a:cubicBezTo>
                  <a:pt x="18" y="186"/>
                  <a:pt x="33" y="199"/>
                  <a:pt x="35" y="203"/>
                </a:cubicBezTo>
                <a:cubicBezTo>
                  <a:pt x="37" y="210"/>
                  <a:pt x="45" y="212"/>
                  <a:pt x="49" y="218"/>
                </a:cubicBezTo>
                <a:cubicBezTo>
                  <a:pt x="50" y="225"/>
                  <a:pt x="69" y="234"/>
                  <a:pt x="77" y="235"/>
                </a:cubicBezTo>
                <a:cubicBezTo>
                  <a:pt x="86" y="234"/>
                  <a:pt x="120" y="214"/>
                  <a:pt x="119" y="215"/>
                </a:cubicBezTo>
                <a:cubicBezTo>
                  <a:pt x="105" y="227"/>
                  <a:pt x="75" y="251"/>
                  <a:pt x="86" y="273"/>
                </a:cubicBezTo>
                <a:cubicBezTo>
                  <a:pt x="93" y="278"/>
                  <a:pt x="94" y="281"/>
                  <a:pt x="98" y="289"/>
                </a:cubicBezTo>
                <a:cubicBezTo>
                  <a:pt x="102" y="292"/>
                  <a:pt x="107" y="293"/>
                  <a:pt x="111" y="297"/>
                </a:cubicBezTo>
                <a:cubicBezTo>
                  <a:pt x="117" y="306"/>
                  <a:pt x="127" y="299"/>
                  <a:pt x="136" y="305"/>
                </a:cubicBezTo>
                <a:cubicBezTo>
                  <a:pt x="143" y="307"/>
                  <a:pt x="155" y="305"/>
                  <a:pt x="161" y="304"/>
                </a:cubicBezTo>
                <a:cubicBezTo>
                  <a:pt x="168" y="298"/>
                  <a:pt x="176" y="297"/>
                  <a:pt x="181" y="292"/>
                </a:cubicBezTo>
                <a:cubicBezTo>
                  <a:pt x="186" y="287"/>
                  <a:pt x="189" y="283"/>
                  <a:pt x="191" y="277"/>
                </a:cubicBezTo>
                <a:cubicBezTo>
                  <a:pt x="191" y="274"/>
                  <a:pt x="196" y="212"/>
                  <a:pt x="197" y="213"/>
                </a:cubicBezTo>
                <a:cubicBezTo>
                  <a:pt x="203" y="225"/>
                  <a:pt x="207" y="250"/>
                  <a:pt x="218" y="257"/>
                </a:cubicBezTo>
                <a:cubicBezTo>
                  <a:pt x="219" y="259"/>
                  <a:pt x="221" y="261"/>
                  <a:pt x="223" y="258"/>
                </a:cubicBezTo>
                <a:cubicBezTo>
                  <a:pt x="226" y="245"/>
                  <a:pt x="209" y="229"/>
                  <a:pt x="204" y="218"/>
                </a:cubicBezTo>
                <a:cubicBezTo>
                  <a:pt x="199" y="202"/>
                  <a:pt x="200" y="206"/>
                  <a:pt x="209" y="210"/>
                </a:cubicBezTo>
                <a:cubicBezTo>
                  <a:pt x="226" y="221"/>
                  <a:pt x="244" y="228"/>
                  <a:pt x="261" y="239"/>
                </a:cubicBezTo>
                <a:cubicBezTo>
                  <a:pt x="270" y="243"/>
                  <a:pt x="280" y="243"/>
                  <a:pt x="289" y="240"/>
                </a:cubicBezTo>
                <a:cubicBezTo>
                  <a:pt x="293" y="234"/>
                  <a:pt x="303" y="234"/>
                  <a:pt x="305" y="229"/>
                </a:cubicBezTo>
                <a:cubicBezTo>
                  <a:pt x="307" y="222"/>
                  <a:pt x="318" y="219"/>
                  <a:pt x="318" y="212"/>
                </a:cubicBezTo>
                <a:cubicBezTo>
                  <a:pt x="320" y="204"/>
                  <a:pt x="328" y="198"/>
                  <a:pt x="327" y="190"/>
                </a:cubicBezTo>
                <a:cubicBezTo>
                  <a:pt x="326" y="187"/>
                  <a:pt x="326" y="181"/>
                  <a:pt x="327" y="178"/>
                </a:cubicBezTo>
                <a:cubicBezTo>
                  <a:pt x="331" y="171"/>
                  <a:pt x="319" y="162"/>
                  <a:pt x="321" y="153"/>
                </a:cubicBezTo>
                <a:cubicBezTo>
                  <a:pt x="321" y="149"/>
                  <a:pt x="316" y="147"/>
                  <a:pt x="313" y="145"/>
                </a:cubicBezTo>
                <a:cubicBezTo>
                  <a:pt x="294" y="133"/>
                  <a:pt x="274" y="141"/>
                  <a:pt x="255" y="146"/>
                </a:cubicBezTo>
                <a:cubicBezTo>
                  <a:pt x="253" y="146"/>
                  <a:pt x="284" y="132"/>
                  <a:pt x="289" y="128"/>
                </a:cubicBezTo>
                <a:cubicBezTo>
                  <a:pt x="297" y="120"/>
                  <a:pt x="297" y="103"/>
                  <a:pt x="295" y="93"/>
                </a:cubicBezTo>
                <a:cubicBezTo>
                  <a:pt x="293" y="91"/>
                  <a:pt x="292" y="86"/>
                  <a:pt x="292" y="83"/>
                </a:cubicBezTo>
                <a:cubicBezTo>
                  <a:pt x="295" y="75"/>
                  <a:pt x="285" y="68"/>
                  <a:pt x="288" y="60"/>
                </a:cubicBezTo>
                <a:cubicBezTo>
                  <a:pt x="288" y="52"/>
                  <a:pt x="286" y="49"/>
                  <a:pt x="288" y="41"/>
                </a:cubicBezTo>
                <a:cubicBezTo>
                  <a:pt x="288" y="35"/>
                  <a:pt x="281" y="21"/>
                  <a:pt x="276" y="17"/>
                </a:cubicBezTo>
                <a:cubicBezTo>
                  <a:pt x="260" y="0"/>
                  <a:pt x="233" y="30"/>
                  <a:pt x="224" y="42"/>
                </a:cubicBezTo>
                <a:cubicBezTo>
                  <a:pt x="206" y="72"/>
                  <a:pt x="194" y="111"/>
                  <a:pt x="189" y="145"/>
                </a:cubicBezTo>
                <a:cubicBezTo>
                  <a:pt x="188" y="146"/>
                  <a:pt x="187" y="167"/>
                  <a:pt x="186" y="167"/>
                </a:cubicBezTo>
                <a:cubicBezTo>
                  <a:pt x="185" y="166"/>
                  <a:pt x="183" y="166"/>
                  <a:pt x="182" y="165"/>
                </a:cubicBezTo>
                <a:cubicBezTo>
                  <a:pt x="181" y="165"/>
                  <a:pt x="181" y="165"/>
                  <a:pt x="181" y="1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 rot="16200000" flipH="1">
            <a:off x="4686371" y="3562295"/>
            <a:ext cx="244009" cy="227488"/>
          </a:xfrm>
          <a:custGeom>
            <a:avLst/>
            <a:gdLst>
              <a:gd name="T0" fmla="*/ 108 w 234"/>
              <a:gd name="T1" fmla="*/ 118 h 219"/>
              <a:gd name="T2" fmla="*/ 108 w 234"/>
              <a:gd name="T3" fmla="*/ 117 h 219"/>
              <a:gd name="T4" fmla="*/ 136 w 234"/>
              <a:gd name="T5" fmla="*/ 96 h 219"/>
              <a:gd name="T6" fmla="*/ 144 w 234"/>
              <a:gd name="T7" fmla="*/ 90 h 219"/>
              <a:gd name="T8" fmla="*/ 144 w 234"/>
              <a:gd name="T9" fmla="*/ 89 h 219"/>
              <a:gd name="T10" fmla="*/ 127 w 234"/>
              <a:gd name="T11" fmla="*/ 104 h 219"/>
              <a:gd name="T12" fmla="*/ 108 w 234"/>
              <a:gd name="T13" fmla="*/ 117 h 219"/>
              <a:gd name="T14" fmla="*/ 105 w 234"/>
              <a:gd name="T15" fmla="*/ 114 h 219"/>
              <a:gd name="T16" fmla="*/ 105 w 234"/>
              <a:gd name="T17" fmla="*/ 114 h 219"/>
              <a:gd name="T18" fmla="*/ 106 w 234"/>
              <a:gd name="T19" fmla="*/ 104 h 219"/>
              <a:gd name="T20" fmla="*/ 110 w 234"/>
              <a:gd name="T21" fmla="*/ 80 h 219"/>
              <a:gd name="T22" fmla="*/ 108 w 234"/>
              <a:gd name="T23" fmla="*/ 84 h 219"/>
              <a:gd name="T24" fmla="*/ 105 w 234"/>
              <a:gd name="T25" fmla="*/ 113 h 219"/>
              <a:gd name="T26" fmla="*/ 104 w 234"/>
              <a:gd name="T27" fmla="*/ 114 h 219"/>
              <a:gd name="T28" fmla="*/ 103 w 234"/>
              <a:gd name="T29" fmla="*/ 116 h 219"/>
              <a:gd name="T30" fmla="*/ 98 w 234"/>
              <a:gd name="T31" fmla="*/ 113 h 219"/>
              <a:gd name="T32" fmla="*/ 80 w 234"/>
              <a:gd name="T33" fmla="*/ 35 h 219"/>
              <a:gd name="T34" fmla="*/ 45 w 234"/>
              <a:gd name="T35" fmla="*/ 9 h 219"/>
              <a:gd name="T36" fmla="*/ 34 w 234"/>
              <a:gd name="T37" fmla="*/ 27 h 219"/>
              <a:gd name="T38" fmla="*/ 31 w 234"/>
              <a:gd name="T39" fmla="*/ 46 h 219"/>
              <a:gd name="T40" fmla="*/ 27 w 234"/>
              <a:gd name="T41" fmla="*/ 59 h 219"/>
              <a:gd name="T42" fmla="*/ 28 w 234"/>
              <a:gd name="T43" fmla="*/ 82 h 219"/>
              <a:gd name="T44" fmla="*/ 55 w 234"/>
              <a:gd name="T45" fmla="*/ 100 h 219"/>
              <a:gd name="T46" fmla="*/ 9 w 234"/>
              <a:gd name="T47" fmla="*/ 101 h 219"/>
              <a:gd name="T48" fmla="*/ 4 w 234"/>
              <a:gd name="T49" fmla="*/ 114 h 219"/>
              <a:gd name="T50" fmla="*/ 4 w 234"/>
              <a:gd name="T51" fmla="*/ 125 h 219"/>
              <a:gd name="T52" fmla="*/ 8 w 234"/>
              <a:gd name="T53" fmla="*/ 142 h 219"/>
              <a:gd name="T54" fmla="*/ 18 w 234"/>
              <a:gd name="T55" fmla="*/ 157 h 219"/>
              <a:gd name="T56" fmla="*/ 32 w 234"/>
              <a:gd name="T57" fmla="*/ 165 h 219"/>
              <a:gd name="T58" fmla="*/ 44 w 234"/>
              <a:gd name="T59" fmla="*/ 165 h 219"/>
              <a:gd name="T60" fmla="*/ 84 w 234"/>
              <a:gd name="T61" fmla="*/ 145 h 219"/>
              <a:gd name="T62" fmla="*/ 67 w 234"/>
              <a:gd name="T63" fmla="*/ 174 h 219"/>
              <a:gd name="T64" fmla="*/ 67 w 234"/>
              <a:gd name="T65" fmla="*/ 177 h 219"/>
              <a:gd name="T66" fmla="*/ 84 w 234"/>
              <a:gd name="T67" fmla="*/ 151 h 219"/>
              <a:gd name="T68" fmla="*/ 91 w 234"/>
              <a:gd name="T69" fmla="*/ 151 h 219"/>
              <a:gd name="T70" fmla="*/ 93 w 234"/>
              <a:gd name="T71" fmla="*/ 192 h 219"/>
              <a:gd name="T72" fmla="*/ 102 w 234"/>
              <a:gd name="T73" fmla="*/ 209 h 219"/>
              <a:gd name="T74" fmla="*/ 115 w 234"/>
              <a:gd name="T75" fmla="*/ 215 h 219"/>
              <a:gd name="T76" fmla="*/ 130 w 234"/>
              <a:gd name="T77" fmla="*/ 216 h 219"/>
              <a:gd name="T78" fmla="*/ 146 w 234"/>
              <a:gd name="T79" fmla="*/ 213 h 219"/>
              <a:gd name="T80" fmla="*/ 153 w 234"/>
              <a:gd name="T81" fmla="*/ 209 h 219"/>
              <a:gd name="T82" fmla="*/ 166 w 234"/>
              <a:gd name="T83" fmla="*/ 197 h 219"/>
              <a:gd name="T84" fmla="*/ 167 w 234"/>
              <a:gd name="T85" fmla="*/ 189 h 219"/>
              <a:gd name="T86" fmla="*/ 145 w 234"/>
              <a:gd name="T87" fmla="*/ 154 h 219"/>
              <a:gd name="T88" fmla="*/ 169 w 234"/>
              <a:gd name="T89" fmla="*/ 168 h 219"/>
              <a:gd name="T90" fmla="*/ 191 w 234"/>
              <a:gd name="T91" fmla="*/ 159 h 219"/>
              <a:gd name="T92" fmla="*/ 196 w 234"/>
              <a:gd name="T93" fmla="*/ 154 h 219"/>
              <a:gd name="T94" fmla="*/ 209 w 234"/>
              <a:gd name="T95" fmla="*/ 143 h 219"/>
              <a:gd name="T96" fmla="*/ 220 w 234"/>
              <a:gd name="T97" fmla="*/ 136 h 219"/>
              <a:gd name="T98" fmla="*/ 229 w 234"/>
              <a:gd name="T99" fmla="*/ 120 h 219"/>
              <a:gd name="T100" fmla="*/ 196 w 234"/>
              <a:gd name="T101" fmla="*/ 99 h 219"/>
              <a:gd name="T102" fmla="*/ 122 w 234"/>
              <a:gd name="T103" fmla="*/ 115 h 219"/>
              <a:gd name="T104" fmla="*/ 108 w 234"/>
              <a:gd name="T105" fmla="*/ 122 h 219"/>
              <a:gd name="T106" fmla="*/ 107 w 234"/>
              <a:gd name="T107" fmla="*/ 119 h 219"/>
              <a:gd name="T108" fmla="*/ 108 w 234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4" h="219">
                <a:moveTo>
                  <a:pt x="108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0"/>
                  <a:pt x="127" y="104"/>
                  <a:pt x="136" y="96"/>
                </a:cubicBezTo>
                <a:cubicBezTo>
                  <a:pt x="139" y="94"/>
                  <a:pt x="142" y="92"/>
                  <a:pt x="144" y="90"/>
                </a:cubicBezTo>
                <a:cubicBezTo>
                  <a:pt x="146" y="90"/>
                  <a:pt x="147" y="89"/>
                  <a:pt x="144" y="89"/>
                </a:cubicBezTo>
                <a:cubicBezTo>
                  <a:pt x="138" y="93"/>
                  <a:pt x="133" y="99"/>
                  <a:pt x="127" y="104"/>
                </a:cubicBezTo>
                <a:cubicBezTo>
                  <a:pt x="121" y="108"/>
                  <a:pt x="114" y="112"/>
                  <a:pt x="108" y="117"/>
                </a:cubicBezTo>
                <a:cubicBezTo>
                  <a:pt x="109" y="114"/>
                  <a:pt x="104" y="118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6" y="111"/>
                  <a:pt x="105" y="106"/>
                  <a:pt x="106" y="104"/>
                </a:cubicBezTo>
                <a:cubicBezTo>
                  <a:pt x="107" y="96"/>
                  <a:pt x="107" y="88"/>
                  <a:pt x="110" y="80"/>
                </a:cubicBezTo>
                <a:cubicBezTo>
                  <a:pt x="109" y="79"/>
                  <a:pt x="108" y="84"/>
                  <a:pt x="108" y="84"/>
                </a:cubicBezTo>
                <a:cubicBezTo>
                  <a:pt x="106" y="94"/>
                  <a:pt x="106" y="104"/>
                  <a:pt x="105" y="113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3" y="116"/>
                  <a:pt x="103" y="116"/>
                </a:cubicBezTo>
                <a:cubicBezTo>
                  <a:pt x="97" y="116"/>
                  <a:pt x="97" y="128"/>
                  <a:pt x="98" y="113"/>
                </a:cubicBezTo>
                <a:cubicBezTo>
                  <a:pt x="98" y="88"/>
                  <a:pt x="89" y="57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3"/>
                  <a:pt x="25" y="77"/>
                  <a:pt x="28" y="82"/>
                </a:cubicBezTo>
                <a:cubicBezTo>
                  <a:pt x="32" y="87"/>
                  <a:pt x="56" y="100"/>
                  <a:pt x="55" y="100"/>
                </a:cubicBezTo>
                <a:cubicBezTo>
                  <a:pt x="43" y="96"/>
                  <a:pt x="17" y="86"/>
                  <a:pt x="9" y="101"/>
                </a:cubicBezTo>
                <a:cubicBezTo>
                  <a:pt x="8" y="108"/>
                  <a:pt x="7" y="109"/>
                  <a:pt x="4" y="114"/>
                </a:cubicBezTo>
                <a:cubicBezTo>
                  <a:pt x="3" y="118"/>
                  <a:pt x="4" y="121"/>
                  <a:pt x="4" y="125"/>
                </a:cubicBezTo>
                <a:cubicBezTo>
                  <a:pt x="0" y="132"/>
                  <a:pt x="8" y="135"/>
                  <a:pt x="8" y="142"/>
                </a:cubicBezTo>
                <a:cubicBezTo>
                  <a:pt x="9" y="147"/>
                  <a:pt x="15" y="154"/>
                  <a:pt x="18" y="157"/>
                </a:cubicBezTo>
                <a:cubicBezTo>
                  <a:pt x="23" y="159"/>
                  <a:pt x="27" y="163"/>
                  <a:pt x="32" y="165"/>
                </a:cubicBezTo>
                <a:cubicBezTo>
                  <a:pt x="37" y="166"/>
                  <a:pt x="40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80" y="153"/>
                  <a:pt x="67" y="164"/>
                  <a:pt x="67" y="174"/>
                </a:cubicBezTo>
                <a:cubicBezTo>
                  <a:pt x="66" y="175"/>
                  <a:pt x="65" y="177"/>
                  <a:pt x="67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2"/>
                  <a:pt x="90" y="144"/>
                  <a:pt x="91" y="151"/>
                </a:cubicBezTo>
                <a:cubicBezTo>
                  <a:pt x="90" y="165"/>
                  <a:pt x="93" y="178"/>
                  <a:pt x="93" y="192"/>
                </a:cubicBezTo>
                <a:cubicBezTo>
                  <a:pt x="93" y="199"/>
                  <a:pt x="97" y="205"/>
                  <a:pt x="102" y="209"/>
                </a:cubicBezTo>
                <a:cubicBezTo>
                  <a:pt x="107" y="209"/>
                  <a:pt x="111" y="215"/>
                  <a:pt x="115" y="215"/>
                </a:cubicBezTo>
                <a:cubicBezTo>
                  <a:pt x="119" y="213"/>
                  <a:pt x="125" y="219"/>
                  <a:pt x="130" y="216"/>
                </a:cubicBezTo>
                <a:cubicBezTo>
                  <a:pt x="135" y="214"/>
                  <a:pt x="142" y="217"/>
                  <a:pt x="146" y="213"/>
                </a:cubicBezTo>
                <a:cubicBezTo>
                  <a:pt x="147" y="212"/>
                  <a:pt x="151" y="209"/>
                  <a:pt x="153" y="209"/>
                </a:cubicBezTo>
                <a:cubicBezTo>
                  <a:pt x="159" y="209"/>
                  <a:pt x="159" y="199"/>
                  <a:pt x="166" y="197"/>
                </a:cubicBezTo>
                <a:cubicBezTo>
                  <a:pt x="168" y="195"/>
                  <a:pt x="167" y="191"/>
                  <a:pt x="167" y="189"/>
                </a:cubicBezTo>
                <a:cubicBezTo>
                  <a:pt x="167" y="173"/>
                  <a:pt x="155" y="164"/>
                  <a:pt x="145" y="154"/>
                </a:cubicBezTo>
                <a:cubicBezTo>
                  <a:pt x="145" y="154"/>
                  <a:pt x="165" y="167"/>
                  <a:pt x="169" y="168"/>
                </a:cubicBezTo>
                <a:cubicBezTo>
                  <a:pt x="176" y="170"/>
                  <a:pt x="186" y="164"/>
                  <a:pt x="191" y="159"/>
                </a:cubicBezTo>
                <a:cubicBezTo>
                  <a:pt x="192" y="157"/>
                  <a:pt x="194" y="155"/>
                  <a:pt x="196" y="154"/>
                </a:cubicBezTo>
                <a:cubicBezTo>
                  <a:pt x="202" y="152"/>
                  <a:pt x="203" y="144"/>
                  <a:pt x="209" y="143"/>
                </a:cubicBezTo>
                <a:cubicBezTo>
                  <a:pt x="213" y="140"/>
                  <a:pt x="214" y="137"/>
                  <a:pt x="220" y="136"/>
                </a:cubicBezTo>
                <a:cubicBezTo>
                  <a:pt x="223" y="133"/>
                  <a:pt x="229" y="124"/>
                  <a:pt x="229" y="120"/>
                </a:cubicBezTo>
                <a:cubicBezTo>
                  <a:pt x="234" y="104"/>
                  <a:pt x="206" y="99"/>
                  <a:pt x="196" y="99"/>
                </a:cubicBezTo>
                <a:cubicBezTo>
                  <a:pt x="171" y="99"/>
                  <a:pt x="144" y="106"/>
                  <a:pt x="122" y="115"/>
                </a:cubicBezTo>
                <a:cubicBezTo>
                  <a:pt x="121" y="116"/>
                  <a:pt x="108" y="122"/>
                  <a:pt x="108" y="122"/>
                </a:cubicBezTo>
                <a:cubicBezTo>
                  <a:pt x="108" y="120"/>
                  <a:pt x="107" y="120"/>
                  <a:pt x="107" y="119"/>
                </a:cubicBezTo>
                <a:lnTo>
                  <a:pt x="108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 rot="16200000" flipH="1">
            <a:off x="8849640" y="4315292"/>
            <a:ext cx="227488" cy="202070"/>
          </a:xfrm>
          <a:custGeom>
            <a:avLst/>
            <a:gdLst>
              <a:gd name="T0" fmla="*/ 119 w 218"/>
              <a:gd name="T1" fmla="*/ 103 h 194"/>
              <a:gd name="T2" fmla="*/ 119 w 218"/>
              <a:gd name="T3" fmla="*/ 102 h 194"/>
              <a:gd name="T4" fmla="*/ 120 w 218"/>
              <a:gd name="T5" fmla="*/ 69 h 194"/>
              <a:gd name="T6" fmla="*/ 121 w 218"/>
              <a:gd name="T7" fmla="*/ 59 h 194"/>
              <a:gd name="T8" fmla="*/ 120 w 218"/>
              <a:gd name="T9" fmla="*/ 58 h 194"/>
              <a:gd name="T10" fmla="*/ 120 w 218"/>
              <a:gd name="T11" fmla="*/ 80 h 194"/>
              <a:gd name="T12" fmla="*/ 119 w 218"/>
              <a:gd name="T13" fmla="*/ 102 h 194"/>
              <a:gd name="T14" fmla="*/ 115 w 218"/>
              <a:gd name="T15" fmla="*/ 103 h 194"/>
              <a:gd name="T16" fmla="*/ 115 w 218"/>
              <a:gd name="T17" fmla="*/ 103 h 194"/>
              <a:gd name="T18" fmla="*/ 108 w 218"/>
              <a:gd name="T19" fmla="*/ 96 h 194"/>
              <a:gd name="T20" fmla="*/ 93 w 218"/>
              <a:gd name="T21" fmla="*/ 79 h 194"/>
              <a:gd name="T22" fmla="*/ 95 w 218"/>
              <a:gd name="T23" fmla="*/ 82 h 194"/>
              <a:gd name="T24" fmla="*/ 114 w 218"/>
              <a:gd name="T25" fmla="*/ 102 h 194"/>
              <a:gd name="T26" fmla="*/ 115 w 218"/>
              <a:gd name="T27" fmla="*/ 103 h 194"/>
              <a:gd name="T28" fmla="*/ 115 w 218"/>
              <a:gd name="T29" fmla="*/ 106 h 194"/>
              <a:gd name="T30" fmla="*/ 110 w 218"/>
              <a:gd name="T31" fmla="*/ 108 h 194"/>
              <a:gd name="T32" fmla="*/ 40 w 218"/>
              <a:gd name="T33" fmla="*/ 74 h 194"/>
              <a:gd name="T34" fmla="*/ 0 w 218"/>
              <a:gd name="T35" fmla="*/ 85 h 194"/>
              <a:gd name="T36" fmla="*/ 7 w 218"/>
              <a:gd name="T37" fmla="*/ 104 h 194"/>
              <a:gd name="T38" fmla="*/ 20 w 218"/>
              <a:gd name="T39" fmla="*/ 117 h 194"/>
              <a:gd name="T40" fmla="*/ 27 w 218"/>
              <a:gd name="T41" fmla="*/ 128 h 194"/>
              <a:gd name="T42" fmla="*/ 45 w 218"/>
              <a:gd name="T43" fmla="*/ 141 h 194"/>
              <a:gd name="T44" fmla="*/ 75 w 218"/>
              <a:gd name="T45" fmla="*/ 131 h 194"/>
              <a:gd name="T46" fmla="*/ 48 w 218"/>
              <a:gd name="T47" fmla="*/ 167 h 194"/>
              <a:gd name="T48" fmla="*/ 55 w 218"/>
              <a:gd name="T49" fmla="*/ 179 h 194"/>
              <a:gd name="T50" fmla="*/ 63 w 218"/>
              <a:gd name="T51" fmla="*/ 185 h 194"/>
              <a:gd name="T52" fmla="*/ 78 w 218"/>
              <a:gd name="T53" fmla="*/ 192 h 194"/>
              <a:gd name="T54" fmla="*/ 95 w 218"/>
              <a:gd name="T55" fmla="*/ 194 h 194"/>
              <a:gd name="T56" fmla="*/ 110 w 218"/>
              <a:gd name="T57" fmla="*/ 187 h 194"/>
              <a:gd name="T58" fmla="*/ 117 w 218"/>
              <a:gd name="T59" fmla="*/ 178 h 194"/>
              <a:gd name="T60" fmla="*/ 126 w 218"/>
              <a:gd name="T61" fmla="*/ 137 h 194"/>
              <a:gd name="T62" fmla="*/ 137 w 218"/>
              <a:gd name="T63" fmla="*/ 167 h 194"/>
              <a:gd name="T64" fmla="*/ 140 w 218"/>
              <a:gd name="T65" fmla="*/ 168 h 194"/>
              <a:gd name="T66" fmla="*/ 130 w 218"/>
              <a:gd name="T67" fmla="*/ 140 h 194"/>
              <a:gd name="T68" fmla="*/ 134 w 218"/>
              <a:gd name="T69" fmla="*/ 136 h 194"/>
              <a:gd name="T70" fmla="*/ 166 w 218"/>
              <a:gd name="T71" fmla="*/ 159 h 194"/>
              <a:gd name="T72" fmla="*/ 185 w 218"/>
              <a:gd name="T73" fmla="*/ 161 h 194"/>
              <a:gd name="T74" fmla="*/ 197 w 218"/>
              <a:gd name="T75" fmla="*/ 156 h 194"/>
              <a:gd name="T76" fmla="*/ 206 w 218"/>
              <a:gd name="T77" fmla="*/ 145 h 194"/>
              <a:gd name="T78" fmla="*/ 214 w 218"/>
              <a:gd name="T79" fmla="*/ 131 h 194"/>
              <a:gd name="T80" fmla="*/ 215 w 218"/>
              <a:gd name="T81" fmla="*/ 123 h 194"/>
              <a:gd name="T82" fmla="*/ 213 w 218"/>
              <a:gd name="T83" fmla="*/ 107 h 194"/>
              <a:gd name="T84" fmla="*/ 208 w 218"/>
              <a:gd name="T85" fmla="*/ 101 h 194"/>
              <a:gd name="T86" fmla="*/ 170 w 218"/>
              <a:gd name="T87" fmla="*/ 97 h 194"/>
              <a:gd name="T88" fmla="*/ 194 w 218"/>
              <a:gd name="T89" fmla="*/ 87 h 194"/>
              <a:gd name="T90" fmla="*/ 200 w 218"/>
              <a:gd name="T91" fmla="*/ 65 h 194"/>
              <a:gd name="T92" fmla="*/ 199 w 218"/>
              <a:gd name="T93" fmla="*/ 58 h 194"/>
              <a:gd name="T94" fmla="*/ 199 w 218"/>
              <a:gd name="T95" fmla="*/ 42 h 194"/>
              <a:gd name="T96" fmla="*/ 200 w 218"/>
              <a:gd name="T97" fmla="*/ 30 h 194"/>
              <a:gd name="T98" fmla="*/ 194 w 218"/>
              <a:gd name="T99" fmla="*/ 13 h 194"/>
              <a:gd name="T100" fmla="*/ 158 w 218"/>
              <a:gd name="T101" fmla="*/ 25 h 194"/>
              <a:gd name="T102" fmla="*/ 126 w 218"/>
              <a:gd name="T103" fmla="*/ 91 h 194"/>
              <a:gd name="T104" fmla="*/ 123 w 218"/>
              <a:gd name="T105" fmla="*/ 105 h 194"/>
              <a:gd name="T106" fmla="*/ 120 w 218"/>
              <a:gd name="T107" fmla="*/ 104 h 194"/>
              <a:gd name="T108" fmla="*/ 119 w 218"/>
              <a:gd name="T109" fmla="*/ 10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8" h="194">
                <a:moveTo>
                  <a:pt x="119" y="103"/>
                </a:moveTo>
                <a:cubicBezTo>
                  <a:pt x="119" y="103"/>
                  <a:pt x="119" y="102"/>
                  <a:pt x="119" y="102"/>
                </a:cubicBezTo>
                <a:cubicBezTo>
                  <a:pt x="120" y="91"/>
                  <a:pt x="121" y="80"/>
                  <a:pt x="120" y="69"/>
                </a:cubicBezTo>
                <a:cubicBezTo>
                  <a:pt x="120" y="65"/>
                  <a:pt x="121" y="62"/>
                  <a:pt x="121" y="59"/>
                </a:cubicBezTo>
                <a:cubicBezTo>
                  <a:pt x="121" y="57"/>
                  <a:pt x="121" y="56"/>
                  <a:pt x="120" y="58"/>
                </a:cubicBezTo>
                <a:cubicBezTo>
                  <a:pt x="119" y="65"/>
                  <a:pt x="120" y="73"/>
                  <a:pt x="120" y="80"/>
                </a:cubicBezTo>
                <a:cubicBezTo>
                  <a:pt x="120" y="87"/>
                  <a:pt x="119" y="95"/>
                  <a:pt x="119" y="102"/>
                </a:cubicBezTo>
                <a:cubicBezTo>
                  <a:pt x="118" y="100"/>
                  <a:pt x="118" y="106"/>
                  <a:pt x="115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3" y="100"/>
                  <a:pt x="110" y="98"/>
                  <a:pt x="108" y="96"/>
                </a:cubicBezTo>
                <a:cubicBezTo>
                  <a:pt x="103" y="91"/>
                  <a:pt x="97" y="85"/>
                  <a:pt x="93" y="79"/>
                </a:cubicBezTo>
                <a:cubicBezTo>
                  <a:pt x="91" y="79"/>
                  <a:pt x="95" y="82"/>
                  <a:pt x="95" y="82"/>
                </a:cubicBezTo>
                <a:cubicBezTo>
                  <a:pt x="100" y="90"/>
                  <a:pt x="108" y="96"/>
                  <a:pt x="114" y="102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4" y="103"/>
                  <a:pt x="115" y="105"/>
                  <a:pt x="115" y="106"/>
                </a:cubicBezTo>
                <a:cubicBezTo>
                  <a:pt x="112" y="110"/>
                  <a:pt x="121" y="117"/>
                  <a:pt x="110" y="108"/>
                </a:cubicBezTo>
                <a:cubicBezTo>
                  <a:pt x="92" y="93"/>
                  <a:pt x="63" y="80"/>
                  <a:pt x="40" y="74"/>
                </a:cubicBezTo>
                <a:cubicBezTo>
                  <a:pt x="30" y="72"/>
                  <a:pt x="2" y="70"/>
                  <a:pt x="0" y="85"/>
                </a:cubicBezTo>
                <a:cubicBezTo>
                  <a:pt x="0" y="91"/>
                  <a:pt x="3" y="99"/>
                  <a:pt x="7" y="104"/>
                </a:cubicBezTo>
                <a:cubicBezTo>
                  <a:pt x="10" y="105"/>
                  <a:pt x="19" y="114"/>
                  <a:pt x="20" y="117"/>
                </a:cubicBezTo>
                <a:cubicBezTo>
                  <a:pt x="20" y="122"/>
                  <a:pt x="26" y="124"/>
                  <a:pt x="27" y="128"/>
                </a:cubicBezTo>
                <a:cubicBezTo>
                  <a:pt x="28" y="133"/>
                  <a:pt x="40" y="141"/>
                  <a:pt x="45" y="141"/>
                </a:cubicBezTo>
                <a:cubicBezTo>
                  <a:pt x="51" y="141"/>
                  <a:pt x="75" y="131"/>
                  <a:pt x="75" y="131"/>
                </a:cubicBezTo>
                <a:cubicBezTo>
                  <a:pt x="64" y="138"/>
                  <a:pt x="42" y="152"/>
                  <a:pt x="48" y="167"/>
                </a:cubicBezTo>
                <a:cubicBezTo>
                  <a:pt x="52" y="171"/>
                  <a:pt x="53" y="173"/>
                  <a:pt x="55" y="179"/>
                </a:cubicBezTo>
                <a:cubicBezTo>
                  <a:pt x="57" y="181"/>
                  <a:pt x="60" y="182"/>
                  <a:pt x="63" y="185"/>
                </a:cubicBezTo>
                <a:cubicBezTo>
                  <a:pt x="66" y="192"/>
                  <a:pt x="73" y="188"/>
                  <a:pt x="78" y="192"/>
                </a:cubicBezTo>
                <a:cubicBezTo>
                  <a:pt x="83" y="194"/>
                  <a:pt x="91" y="194"/>
                  <a:pt x="95" y="194"/>
                </a:cubicBezTo>
                <a:cubicBezTo>
                  <a:pt x="100" y="191"/>
                  <a:pt x="105" y="191"/>
                  <a:pt x="110" y="187"/>
                </a:cubicBezTo>
                <a:cubicBezTo>
                  <a:pt x="113" y="185"/>
                  <a:pt x="115" y="182"/>
                  <a:pt x="117" y="178"/>
                </a:cubicBezTo>
                <a:cubicBezTo>
                  <a:pt x="118" y="176"/>
                  <a:pt x="125" y="136"/>
                  <a:pt x="126" y="137"/>
                </a:cubicBezTo>
                <a:cubicBezTo>
                  <a:pt x="129" y="145"/>
                  <a:pt x="130" y="161"/>
                  <a:pt x="137" y="167"/>
                </a:cubicBezTo>
                <a:cubicBezTo>
                  <a:pt x="137" y="168"/>
                  <a:pt x="138" y="170"/>
                  <a:pt x="140" y="168"/>
                </a:cubicBezTo>
                <a:cubicBezTo>
                  <a:pt x="143" y="160"/>
                  <a:pt x="133" y="148"/>
                  <a:pt x="130" y="140"/>
                </a:cubicBezTo>
                <a:cubicBezTo>
                  <a:pt x="129" y="129"/>
                  <a:pt x="129" y="132"/>
                  <a:pt x="134" y="136"/>
                </a:cubicBezTo>
                <a:cubicBezTo>
                  <a:pt x="145" y="144"/>
                  <a:pt x="156" y="150"/>
                  <a:pt x="166" y="159"/>
                </a:cubicBezTo>
                <a:cubicBezTo>
                  <a:pt x="172" y="162"/>
                  <a:pt x="178" y="163"/>
                  <a:pt x="185" y="161"/>
                </a:cubicBezTo>
                <a:cubicBezTo>
                  <a:pt x="188" y="158"/>
                  <a:pt x="194" y="159"/>
                  <a:pt x="197" y="156"/>
                </a:cubicBezTo>
                <a:cubicBezTo>
                  <a:pt x="198" y="151"/>
                  <a:pt x="206" y="150"/>
                  <a:pt x="206" y="145"/>
                </a:cubicBezTo>
                <a:cubicBezTo>
                  <a:pt x="208" y="140"/>
                  <a:pt x="214" y="137"/>
                  <a:pt x="214" y="131"/>
                </a:cubicBezTo>
                <a:cubicBezTo>
                  <a:pt x="214" y="130"/>
                  <a:pt x="214" y="125"/>
                  <a:pt x="215" y="123"/>
                </a:cubicBezTo>
                <a:cubicBezTo>
                  <a:pt x="218" y="119"/>
                  <a:pt x="211" y="112"/>
                  <a:pt x="213" y="107"/>
                </a:cubicBezTo>
                <a:cubicBezTo>
                  <a:pt x="213" y="104"/>
                  <a:pt x="210" y="102"/>
                  <a:pt x="208" y="101"/>
                </a:cubicBezTo>
                <a:cubicBezTo>
                  <a:pt x="197" y="91"/>
                  <a:pt x="183" y="95"/>
                  <a:pt x="170" y="97"/>
                </a:cubicBezTo>
                <a:cubicBezTo>
                  <a:pt x="169" y="96"/>
                  <a:pt x="190" y="89"/>
                  <a:pt x="194" y="87"/>
                </a:cubicBezTo>
                <a:cubicBezTo>
                  <a:pt x="200" y="83"/>
                  <a:pt x="201" y="72"/>
                  <a:pt x="200" y="65"/>
                </a:cubicBezTo>
                <a:cubicBezTo>
                  <a:pt x="200" y="63"/>
                  <a:pt x="199" y="60"/>
                  <a:pt x="199" y="58"/>
                </a:cubicBezTo>
                <a:cubicBezTo>
                  <a:pt x="202" y="52"/>
                  <a:pt x="196" y="47"/>
                  <a:pt x="199" y="42"/>
                </a:cubicBezTo>
                <a:cubicBezTo>
                  <a:pt x="199" y="37"/>
                  <a:pt x="198" y="35"/>
                  <a:pt x="200" y="30"/>
                </a:cubicBezTo>
                <a:cubicBezTo>
                  <a:pt x="200" y="25"/>
                  <a:pt x="197" y="16"/>
                  <a:pt x="194" y="13"/>
                </a:cubicBezTo>
                <a:cubicBezTo>
                  <a:pt x="184" y="0"/>
                  <a:pt x="165" y="18"/>
                  <a:pt x="158" y="25"/>
                </a:cubicBezTo>
                <a:cubicBezTo>
                  <a:pt x="143" y="44"/>
                  <a:pt x="132" y="68"/>
                  <a:pt x="126" y="91"/>
                </a:cubicBezTo>
                <a:cubicBezTo>
                  <a:pt x="126" y="92"/>
                  <a:pt x="123" y="105"/>
                  <a:pt x="123" y="105"/>
                </a:cubicBezTo>
                <a:cubicBezTo>
                  <a:pt x="122" y="104"/>
                  <a:pt x="121" y="104"/>
                  <a:pt x="120" y="104"/>
                </a:cubicBezTo>
                <a:lnTo>
                  <a:pt x="119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 rot="16200000" flipH="1">
            <a:off x="7684878" y="4087169"/>
            <a:ext cx="349492" cy="348221"/>
          </a:xfrm>
          <a:custGeom>
            <a:avLst/>
            <a:gdLst>
              <a:gd name="T0" fmla="*/ 0 w 275"/>
              <a:gd name="T1" fmla="*/ 274 h 274"/>
              <a:gd name="T2" fmla="*/ 275 w 275"/>
              <a:gd name="T3" fmla="*/ 0 h 274"/>
              <a:gd name="T4" fmla="*/ 0 w 275"/>
              <a:gd name="T5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274">
                <a:moveTo>
                  <a:pt x="0" y="274"/>
                </a:moveTo>
                <a:lnTo>
                  <a:pt x="275" y="0"/>
                </a:lnTo>
                <a:lnTo>
                  <a:pt x="0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rot="16200000" flipH="1" flipV="1">
            <a:off x="7684878" y="4087169"/>
            <a:ext cx="349492" cy="34822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rot="16200000" flipH="1">
            <a:off x="7681702" y="4101770"/>
            <a:ext cx="357118" cy="357118"/>
          </a:xfrm>
          <a:custGeom>
            <a:avLst/>
            <a:gdLst>
              <a:gd name="T0" fmla="*/ 7 w 281"/>
              <a:gd name="T1" fmla="*/ 281 h 281"/>
              <a:gd name="T2" fmla="*/ 281 w 281"/>
              <a:gd name="T3" fmla="*/ 7 h 281"/>
              <a:gd name="T4" fmla="*/ 275 w 281"/>
              <a:gd name="T5" fmla="*/ 0 h 281"/>
              <a:gd name="T6" fmla="*/ 0 w 281"/>
              <a:gd name="T7" fmla="*/ 274 h 281"/>
              <a:gd name="T8" fmla="*/ 7 w 281"/>
              <a:gd name="T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281">
                <a:moveTo>
                  <a:pt x="7" y="281"/>
                </a:moveTo>
                <a:lnTo>
                  <a:pt x="281" y="7"/>
                </a:lnTo>
                <a:lnTo>
                  <a:pt x="275" y="0"/>
                </a:lnTo>
                <a:lnTo>
                  <a:pt x="0" y="274"/>
                </a:lnTo>
                <a:lnTo>
                  <a:pt x="7" y="2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rot="16200000" flipH="1">
            <a:off x="7681702" y="4082720"/>
            <a:ext cx="357118" cy="357118"/>
          </a:xfrm>
          <a:custGeom>
            <a:avLst/>
            <a:gdLst>
              <a:gd name="T0" fmla="*/ 7 w 281"/>
              <a:gd name="T1" fmla="*/ 281 h 281"/>
              <a:gd name="T2" fmla="*/ 281 w 281"/>
              <a:gd name="T3" fmla="*/ 7 h 281"/>
              <a:gd name="T4" fmla="*/ 275 w 281"/>
              <a:gd name="T5" fmla="*/ 0 h 281"/>
              <a:gd name="T6" fmla="*/ 0 w 281"/>
              <a:gd name="T7" fmla="*/ 274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1" h="281">
                <a:moveTo>
                  <a:pt x="7" y="281"/>
                </a:moveTo>
                <a:lnTo>
                  <a:pt x="281" y="7"/>
                </a:lnTo>
                <a:lnTo>
                  <a:pt x="275" y="0"/>
                </a:lnTo>
                <a:lnTo>
                  <a:pt x="0" y="2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 rot="16200000" flipH="1">
            <a:off x="8033735" y="1640088"/>
            <a:ext cx="349492" cy="349492"/>
          </a:xfrm>
          <a:custGeom>
            <a:avLst/>
            <a:gdLst>
              <a:gd name="T0" fmla="*/ 0 w 275"/>
              <a:gd name="T1" fmla="*/ 275 h 275"/>
              <a:gd name="T2" fmla="*/ 275 w 275"/>
              <a:gd name="T3" fmla="*/ 0 h 275"/>
              <a:gd name="T4" fmla="*/ 0 w 275"/>
              <a:gd name="T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275">
                <a:moveTo>
                  <a:pt x="0" y="275"/>
                </a:moveTo>
                <a:lnTo>
                  <a:pt x="275" y="0"/>
                </a:lnTo>
                <a:lnTo>
                  <a:pt x="0" y="2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rot="16200000" flipH="1" flipV="1">
            <a:off x="8033735" y="1640088"/>
            <a:ext cx="349492" cy="34949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 rot="16200000" flipH="1">
            <a:off x="8030559" y="1635641"/>
            <a:ext cx="357118" cy="358388"/>
          </a:xfrm>
          <a:custGeom>
            <a:avLst/>
            <a:gdLst>
              <a:gd name="T0" fmla="*/ 7 w 281"/>
              <a:gd name="T1" fmla="*/ 282 h 282"/>
              <a:gd name="T2" fmla="*/ 281 w 281"/>
              <a:gd name="T3" fmla="*/ 7 h 282"/>
              <a:gd name="T4" fmla="*/ 274 w 281"/>
              <a:gd name="T5" fmla="*/ 0 h 282"/>
              <a:gd name="T6" fmla="*/ 0 w 281"/>
              <a:gd name="T7" fmla="*/ 275 h 282"/>
              <a:gd name="T8" fmla="*/ 7 w 281"/>
              <a:gd name="T9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282">
                <a:moveTo>
                  <a:pt x="7" y="282"/>
                </a:moveTo>
                <a:lnTo>
                  <a:pt x="281" y="7"/>
                </a:lnTo>
                <a:lnTo>
                  <a:pt x="274" y="0"/>
                </a:lnTo>
                <a:lnTo>
                  <a:pt x="0" y="275"/>
                </a:lnTo>
                <a:lnTo>
                  <a:pt x="7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 rot="16200000" flipH="1">
            <a:off x="8030559" y="1635641"/>
            <a:ext cx="357118" cy="358388"/>
          </a:xfrm>
          <a:custGeom>
            <a:avLst/>
            <a:gdLst>
              <a:gd name="T0" fmla="*/ 7 w 281"/>
              <a:gd name="T1" fmla="*/ 282 h 282"/>
              <a:gd name="T2" fmla="*/ 281 w 281"/>
              <a:gd name="T3" fmla="*/ 7 h 282"/>
              <a:gd name="T4" fmla="*/ 274 w 281"/>
              <a:gd name="T5" fmla="*/ 0 h 282"/>
              <a:gd name="T6" fmla="*/ 0 w 281"/>
              <a:gd name="T7" fmla="*/ 27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1" h="282">
                <a:moveTo>
                  <a:pt x="7" y="282"/>
                </a:moveTo>
                <a:lnTo>
                  <a:pt x="281" y="7"/>
                </a:lnTo>
                <a:lnTo>
                  <a:pt x="274" y="0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5" name="Freeform 162"/>
          <p:cNvSpPr>
            <a:spLocks/>
          </p:cNvSpPr>
          <p:nvPr/>
        </p:nvSpPr>
        <p:spPr bwMode="auto">
          <a:xfrm rot="16200000" flipH="1">
            <a:off x="5380138" y="4213622"/>
            <a:ext cx="241467" cy="228758"/>
          </a:xfrm>
          <a:custGeom>
            <a:avLst/>
            <a:gdLst>
              <a:gd name="T0" fmla="*/ 128 w 232"/>
              <a:gd name="T1" fmla="*/ 118 h 220"/>
              <a:gd name="T2" fmla="*/ 127 w 232"/>
              <a:gd name="T3" fmla="*/ 117 h 220"/>
              <a:gd name="T4" fmla="*/ 121 w 232"/>
              <a:gd name="T5" fmla="*/ 83 h 220"/>
              <a:gd name="T6" fmla="*/ 120 w 232"/>
              <a:gd name="T7" fmla="*/ 73 h 220"/>
              <a:gd name="T8" fmla="*/ 119 w 232"/>
              <a:gd name="T9" fmla="*/ 73 h 220"/>
              <a:gd name="T10" fmla="*/ 124 w 232"/>
              <a:gd name="T11" fmla="*/ 94 h 220"/>
              <a:gd name="T12" fmla="*/ 127 w 232"/>
              <a:gd name="T13" fmla="*/ 118 h 220"/>
              <a:gd name="T14" fmla="*/ 123 w 232"/>
              <a:gd name="T15" fmla="*/ 119 h 220"/>
              <a:gd name="T16" fmla="*/ 123 w 232"/>
              <a:gd name="T17" fmla="*/ 119 h 220"/>
              <a:gd name="T18" fmla="*/ 115 w 232"/>
              <a:gd name="T19" fmla="*/ 114 h 220"/>
              <a:gd name="T20" fmla="*/ 95 w 232"/>
              <a:gd name="T21" fmla="*/ 99 h 220"/>
              <a:gd name="T22" fmla="*/ 98 w 232"/>
              <a:gd name="T23" fmla="*/ 102 h 220"/>
              <a:gd name="T24" fmla="*/ 122 w 232"/>
              <a:gd name="T25" fmla="*/ 119 h 220"/>
              <a:gd name="T26" fmla="*/ 123 w 232"/>
              <a:gd name="T27" fmla="*/ 119 h 220"/>
              <a:gd name="T28" fmla="*/ 124 w 232"/>
              <a:gd name="T29" fmla="*/ 122 h 220"/>
              <a:gd name="T30" fmla="*/ 119 w 232"/>
              <a:gd name="T31" fmla="*/ 125 h 220"/>
              <a:gd name="T32" fmla="*/ 41 w 232"/>
              <a:gd name="T33" fmla="*/ 105 h 220"/>
              <a:gd name="T34" fmla="*/ 2 w 232"/>
              <a:gd name="T35" fmla="*/ 125 h 220"/>
              <a:gd name="T36" fmla="*/ 13 w 232"/>
              <a:gd name="T37" fmla="*/ 142 h 220"/>
              <a:gd name="T38" fmla="*/ 29 w 232"/>
              <a:gd name="T39" fmla="*/ 153 h 220"/>
              <a:gd name="T40" fmla="*/ 39 w 232"/>
              <a:gd name="T41" fmla="*/ 163 h 220"/>
              <a:gd name="T42" fmla="*/ 59 w 232"/>
              <a:gd name="T43" fmla="*/ 173 h 220"/>
              <a:gd name="T44" fmla="*/ 88 w 232"/>
              <a:gd name="T45" fmla="*/ 157 h 220"/>
              <a:gd name="T46" fmla="*/ 68 w 232"/>
              <a:gd name="T47" fmla="*/ 199 h 220"/>
              <a:gd name="T48" fmla="*/ 77 w 232"/>
              <a:gd name="T49" fmla="*/ 209 h 220"/>
              <a:gd name="T50" fmla="*/ 87 w 232"/>
              <a:gd name="T51" fmla="*/ 214 h 220"/>
              <a:gd name="T52" fmla="*/ 104 w 232"/>
              <a:gd name="T53" fmla="*/ 218 h 220"/>
              <a:gd name="T54" fmla="*/ 122 w 232"/>
              <a:gd name="T55" fmla="*/ 216 h 220"/>
              <a:gd name="T56" fmla="*/ 135 w 232"/>
              <a:gd name="T57" fmla="*/ 206 h 220"/>
              <a:gd name="T58" fmla="*/ 141 w 232"/>
              <a:gd name="T59" fmla="*/ 196 h 220"/>
              <a:gd name="T60" fmla="*/ 141 w 232"/>
              <a:gd name="T61" fmla="*/ 151 h 220"/>
              <a:gd name="T62" fmla="*/ 159 w 232"/>
              <a:gd name="T63" fmla="*/ 180 h 220"/>
              <a:gd name="T64" fmla="*/ 162 w 232"/>
              <a:gd name="T65" fmla="*/ 181 h 220"/>
              <a:gd name="T66" fmla="*/ 146 w 232"/>
              <a:gd name="T67" fmla="*/ 154 h 220"/>
              <a:gd name="T68" fmla="*/ 150 w 232"/>
              <a:gd name="T69" fmla="*/ 148 h 220"/>
              <a:gd name="T70" fmla="*/ 187 w 232"/>
              <a:gd name="T71" fmla="*/ 165 h 220"/>
              <a:gd name="T72" fmla="*/ 207 w 232"/>
              <a:gd name="T73" fmla="*/ 164 h 220"/>
              <a:gd name="T74" fmla="*/ 217 w 232"/>
              <a:gd name="T75" fmla="*/ 156 h 220"/>
              <a:gd name="T76" fmla="*/ 225 w 232"/>
              <a:gd name="T77" fmla="*/ 143 h 220"/>
              <a:gd name="T78" fmla="*/ 230 w 232"/>
              <a:gd name="T79" fmla="*/ 127 h 220"/>
              <a:gd name="T80" fmla="*/ 229 w 232"/>
              <a:gd name="T81" fmla="*/ 119 h 220"/>
              <a:gd name="T82" fmla="*/ 224 w 232"/>
              <a:gd name="T83" fmla="*/ 102 h 220"/>
              <a:gd name="T84" fmla="*/ 218 w 232"/>
              <a:gd name="T85" fmla="*/ 97 h 220"/>
              <a:gd name="T86" fmla="*/ 177 w 232"/>
              <a:gd name="T87" fmla="*/ 101 h 220"/>
              <a:gd name="T88" fmla="*/ 200 w 232"/>
              <a:gd name="T89" fmla="*/ 87 h 220"/>
              <a:gd name="T90" fmla="*/ 202 w 232"/>
              <a:gd name="T91" fmla="*/ 62 h 220"/>
              <a:gd name="T92" fmla="*/ 200 w 232"/>
              <a:gd name="T93" fmla="*/ 55 h 220"/>
              <a:gd name="T94" fmla="*/ 196 w 232"/>
              <a:gd name="T95" fmla="*/ 40 h 220"/>
              <a:gd name="T96" fmla="*/ 194 w 232"/>
              <a:gd name="T97" fmla="*/ 26 h 220"/>
              <a:gd name="T98" fmla="*/ 185 w 232"/>
              <a:gd name="T99" fmla="*/ 11 h 220"/>
              <a:gd name="T100" fmla="*/ 150 w 232"/>
              <a:gd name="T101" fmla="*/ 31 h 220"/>
              <a:gd name="T102" fmla="*/ 132 w 232"/>
              <a:gd name="T103" fmla="*/ 104 h 220"/>
              <a:gd name="T104" fmla="*/ 131 w 232"/>
              <a:gd name="T105" fmla="*/ 120 h 220"/>
              <a:gd name="T106" fmla="*/ 128 w 232"/>
              <a:gd name="T107" fmla="*/ 119 h 220"/>
              <a:gd name="T108" fmla="*/ 128 w 232"/>
              <a:gd name="T109" fmla="*/ 11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2" h="220">
                <a:moveTo>
                  <a:pt x="128" y="118"/>
                </a:moveTo>
                <a:cubicBezTo>
                  <a:pt x="127" y="118"/>
                  <a:pt x="127" y="117"/>
                  <a:pt x="127" y="117"/>
                </a:cubicBezTo>
                <a:cubicBezTo>
                  <a:pt x="125" y="105"/>
                  <a:pt x="124" y="94"/>
                  <a:pt x="121" y="83"/>
                </a:cubicBezTo>
                <a:cubicBezTo>
                  <a:pt x="121" y="80"/>
                  <a:pt x="120" y="76"/>
                  <a:pt x="120" y="73"/>
                </a:cubicBezTo>
                <a:cubicBezTo>
                  <a:pt x="120" y="71"/>
                  <a:pt x="120" y="69"/>
                  <a:pt x="119" y="73"/>
                </a:cubicBezTo>
                <a:cubicBezTo>
                  <a:pt x="119" y="80"/>
                  <a:pt x="122" y="87"/>
                  <a:pt x="124" y="94"/>
                </a:cubicBezTo>
                <a:cubicBezTo>
                  <a:pt x="125" y="102"/>
                  <a:pt x="126" y="110"/>
                  <a:pt x="127" y="118"/>
                </a:cubicBezTo>
                <a:cubicBezTo>
                  <a:pt x="125" y="116"/>
                  <a:pt x="126" y="121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1" y="117"/>
                  <a:pt x="117" y="115"/>
                  <a:pt x="115" y="114"/>
                </a:cubicBezTo>
                <a:cubicBezTo>
                  <a:pt x="108" y="109"/>
                  <a:pt x="101" y="105"/>
                  <a:pt x="95" y="99"/>
                </a:cubicBezTo>
                <a:cubicBezTo>
                  <a:pt x="94" y="99"/>
                  <a:pt x="98" y="102"/>
                  <a:pt x="98" y="102"/>
                </a:cubicBezTo>
                <a:cubicBezTo>
                  <a:pt x="105" y="109"/>
                  <a:pt x="114" y="113"/>
                  <a:pt x="122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2" y="120"/>
                  <a:pt x="124" y="121"/>
                  <a:pt x="124" y="122"/>
                </a:cubicBezTo>
                <a:cubicBezTo>
                  <a:pt x="121" y="126"/>
                  <a:pt x="132" y="132"/>
                  <a:pt x="119" y="125"/>
                </a:cubicBezTo>
                <a:cubicBezTo>
                  <a:pt x="97" y="113"/>
                  <a:pt x="66" y="107"/>
                  <a:pt x="41" y="105"/>
                </a:cubicBezTo>
                <a:cubicBezTo>
                  <a:pt x="30" y="105"/>
                  <a:pt x="0" y="109"/>
                  <a:pt x="2" y="125"/>
                </a:cubicBezTo>
                <a:cubicBezTo>
                  <a:pt x="3" y="131"/>
                  <a:pt x="8" y="139"/>
                  <a:pt x="13" y="142"/>
                </a:cubicBezTo>
                <a:cubicBezTo>
                  <a:pt x="16" y="143"/>
                  <a:pt x="27" y="151"/>
                  <a:pt x="29" y="153"/>
                </a:cubicBezTo>
                <a:cubicBezTo>
                  <a:pt x="30" y="158"/>
                  <a:pt x="36" y="159"/>
                  <a:pt x="39" y="163"/>
                </a:cubicBezTo>
                <a:cubicBezTo>
                  <a:pt x="40" y="168"/>
                  <a:pt x="54" y="173"/>
                  <a:pt x="59" y="173"/>
                </a:cubicBezTo>
                <a:cubicBezTo>
                  <a:pt x="66" y="172"/>
                  <a:pt x="88" y="156"/>
                  <a:pt x="88" y="157"/>
                </a:cubicBezTo>
                <a:cubicBezTo>
                  <a:pt x="79" y="166"/>
                  <a:pt x="59" y="184"/>
                  <a:pt x="68" y="199"/>
                </a:cubicBezTo>
                <a:cubicBezTo>
                  <a:pt x="73" y="202"/>
                  <a:pt x="74" y="204"/>
                  <a:pt x="77" y="209"/>
                </a:cubicBezTo>
                <a:cubicBezTo>
                  <a:pt x="80" y="211"/>
                  <a:pt x="84" y="212"/>
                  <a:pt x="87" y="214"/>
                </a:cubicBezTo>
                <a:cubicBezTo>
                  <a:pt x="92" y="220"/>
                  <a:pt x="98" y="215"/>
                  <a:pt x="104" y="218"/>
                </a:cubicBezTo>
                <a:cubicBezTo>
                  <a:pt x="109" y="219"/>
                  <a:pt x="117" y="217"/>
                  <a:pt x="122" y="216"/>
                </a:cubicBezTo>
                <a:cubicBezTo>
                  <a:pt x="126" y="212"/>
                  <a:pt x="132" y="211"/>
                  <a:pt x="135" y="206"/>
                </a:cubicBezTo>
                <a:cubicBezTo>
                  <a:pt x="138" y="203"/>
                  <a:pt x="140" y="200"/>
                  <a:pt x="141" y="196"/>
                </a:cubicBezTo>
                <a:cubicBezTo>
                  <a:pt x="141" y="194"/>
                  <a:pt x="140" y="151"/>
                  <a:pt x="141" y="151"/>
                </a:cubicBezTo>
                <a:cubicBezTo>
                  <a:pt x="146" y="159"/>
                  <a:pt x="150" y="176"/>
                  <a:pt x="159" y="180"/>
                </a:cubicBezTo>
                <a:cubicBezTo>
                  <a:pt x="159" y="181"/>
                  <a:pt x="161" y="183"/>
                  <a:pt x="162" y="181"/>
                </a:cubicBezTo>
                <a:cubicBezTo>
                  <a:pt x="163" y="171"/>
                  <a:pt x="151" y="162"/>
                  <a:pt x="146" y="154"/>
                </a:cubicBezTo>
                <a:cubicBezTo>
                  <a:pt x="142" y="143"/>
                  <a:pt x="143" y="146"/>
                  <a:pt x="150" y="148"/>
                </a:cubicBezTo>
                <a:cubicBezTo>
                  <a:pt x="162" y="155"/>
                  <a:pt x="175" y="159"/>
                  <a:pt x="187" y="165"/>
                </a:cubicBezTo>
                <a:cubicBezTo>
                  <a:pt x="194" y="168"/>
                  <a:pt x="200" y="167"/>
                  <a:pt x="207" y="164"/>
                </a:cubicBezTo>
                <a:cubicBezTo>
                  <a:pt x="209" y="160"/>
                  <a:pt x="216" y="160"/>
                  <a:pt x="217" y="156"/>
                </a:cubicBezTo>
                <a:cubicBezTo>
                  <a:pt x="218" y="151"/>
                  <a:pt x="225" y="148"/>
                  <a:pt x="225" y="143"/>
                </a:cubicBezTo>
                <a:cubicBezTo>
                  <a:pt x="226" y="137"/>
                  <a:pt x="231" y="133"/>
                  <a:pt x="230" y="127"/>
                </a:cubicBezTo>
                <a:cubicBezTo>
                  <a:pt x="229" y="126"/>
                  <a:pt x="229" y="121"/>
                  <a:pt x="229" y="119"/>
                </a:cubicBezTo>
                <a:cubicBezTo>
                  <a:pt x="232" y="114"/>
                  <a:pt x="223" y="109"/>
                  <a:pt x="224" y="102"/>
                </a:cubicBezTo>
                <a:cubicBezTo>
                  <a:pt x="223" y="99"/>
                  <a:pt x="220" y="98"/>
                  <a:pt x="218" y="97"/>
                </a:cubicBezTo>
                <a:cubicBezTo>
                  <a:pt x="204" y="90"/>
                  <a:pt x="190" y="97"/>
                  <a:pt x="177" y="101"/>
                </a:cubicBezTo>
                <a:cubicBezTo>
                  <a:pt x="177" y="101"/>
                  <a:pt x="197" y="89"/>
                  <a:pt x="200" y="87"/>
                </a:cubicBezTo>
                <a:cubicBezTo>
                  <a:pt x="205" y="81"/>
                  <a:pt x="204" y="69"/>
                  <a:pt x="202" y="62"/>
                </a:cubicBezTo>
                <a:cubicBezTo>
                  <a:pt x="201" y="61"/>
                  <a:pt x="200" y="58"/>
                  <a:pt x="200" y="55"/>
                </a:cubicBezTo>
                <a:cubicBezTo>
                  <a:pt x="201" y="49"/>
                  <a:pt x="194" y="45"/>
                  <a:pt x="196" y="40"/>
                </a:cubicBezTo>
                <a:cubicBezTo>
                  <a:pt x="195" y="34"/>
                  <a:pt x="193" y="32"/>
                  <a:pt x="194" y="26"/>
                </a:cubicBezTo>
                <a:cubicBezTo>
                  <a:pt x="194" y="22"/>
                  <a:pt x="188" y="13"/>
                  <a:pt x="185" y="11"/>
                </a:cubicBezTo>
                <a:cubicBezTo>
                  <a:pt x="172" y="0"/>
                  <a:pt x="156" y="22"/>
                  <a:pt x="150" y="31"/>
                </a:cubicBezTo>
                <a:cubicBezTo>
                  <a:pt x="139" y="53"/>
                  <a:pt x="133" y="80"/>
                  <a:pt x="132" y="104"/>
                </a:cubicBezTo>
                <a:cubicBezTo>
                  <a:pt x="132" y="105"/>
                  <a:pt x="132" y="120"/>
                  <a:pt x="131" y="120"/>
                </a:cubicBezTo>
                <a:cubicBezTo>
                  <a:pt x="130" y="119"/>
                  <a:pt x="129" y="119"/>
                  <a:pt x="128" y="119"/>
                </a:cubicBezTo>
                <a:lnTo>
                  <a:pt x="128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" name="Freeform 163"/>
          <p:cNvSpPr>
            <a:spLocks/>
          </p:cNvSpPr>
          <p:nvPr/>
        </p:nvSpPr>
        <p:spPr bwMode="auto">
          <a:xfrm rot="16200000" flipH="1">
            <a:off x="6360500" y="4226914"/>
            <a:ext cx="242739" cy="227488"/>
          </a:xfrm>
          <a:custGeom>
            <a:avLst/>
            <a:gdLst>
              <a:gd name="T0" fmla="*/ 107 w 233"/>
              <a:gd name="T1" fmla="*/ 118 h 219"/>
              <a:gd name="T2" fmla="*/ 108 w 233"/>
              <a:gd name="T3" fmla="*/ 117 h 219"/>
              <a:gd name="T4" fmla="*/ 136 w 233"/>
              <a:gd name="T5" fmla="*/ 97 h 219"/>
              <a:gd name="T6" fmla="*/ 144 w 233"/>
              <a:gd name="T7" fmla="*/ 91 h 219"/>
              <a:gd name="T8" fmla="*/ 144 w 233"/>
              <a:gd name="T9" fmla="*/ 90 h 219"/>
              <a:gd name="T10" fmla="*/ 126 w 233"/>
              <a:gd name="T11" fmla="*/ 104 h 219"/>
              <a:gd name="T12" fmla="*/ 107 w 233"/>
              <a:gd name="T13" fmla="*/ 118 h 219"/>
              <a:gd name="T14" fmla="*/ 104 w 233"/>
              <a:gd name="T15" fmla="*/ 114 h 219"/>
              <a:gd name="T16" fmla="*/ 104 w 233"/>
              <a:gd name="T17" fmla="*/ 114 h 219"/>
              <a:gd name="T18" fmla="*/ 105 w 233"/>
              <a:gd name="T19" fmla="*/ 105 h 219"/>
              <a:gd name="T20" fmla="*/ 109 w 233"/>
              <a:gd name="T21" fmla="*/ 81 h 219"/>
              <a:gd name="T22" fmla="*/ 108 w 233"/>
              <a:gd name="T23" fmla="*/ 85 h 219"/>
              <a:gd name="T24" fmla="*/ 104 w 233"/>
              <a:gd name="T25" fmla="*/ 114 h 219"/>
              <a:gd name="T26" fmla="*/ 104 w 233"/>
              <a:gd name="T27" fmla="*/ 114 h 219"/>
              <a:gd name="T28" fmla="*/ 102 w 233"/>
              <a:gd name="T29" fmla="*/ 116 h 219"/>
              <a:gd name="T30" fmla="*/ 97 w 233"/>
              <a:gd name="T31" fmla="*/ 113 h 219"/>
              <a:gd name="T32" fmla="*/ 80 w 233"/>
              <a:gd name="T33" fmla="*/ 35 h 219"/>
              <a:gd name="T34" fmla="*/ 45 w 233"/>
              <a:gd name="T35" fmla="*/ 9 h 219"/>
              <a:gd name="T36" fmla="*/ 34 w 233"/>
              <a:gd name="T37" fmla="*/ 27 h 219"/>
              <a:gd name="T38" fmla="*/ 31 w 233"/>
              <a:gd name="T39" fmla="*/ 46 h 219"/>
              <a:gd name="T40" fmla="*/ 27 w 233"/>
              <a:gd name="T41" fmla="*/ 59 h 219"/>
              <a:gd name="T42" fmla="*/ 27 w 233"/>
              <a:gd name="T43" fmla="*/ 82 h 219"/>
              <a:gd name="T44" fmla="*/ 55 w 233"/>
              <a:gd name="T45" fmla="*/ 100 h 219"/>
              <a:gd name="T46" fmla="*/ 8 w 233"/>
              <a:gd name="T47" fmla="*/ 101 h 219"/>
              <a:gd name="T48" fmla="*/ 3 w 233"/>
              <a:gd name="T49" fmla="*/ 114 h 219"/>
              <a:gd name="T50" fmla="*/ 3 w 233"/>
              <a:gd name="T51" fmla="*/ 125 h 219"/>
              <a:gd name="T52" fmla="*/ 7 w 233"/>
              <a:gd name="T53" fmla="*/ 142 h 219"/>
              <a:gd name="T54" fmla="*/ 17 w 233"/>
              <a:gd name="T55" fmla="*/ 157 h 219"/>
              <a:gd name="T56" fmla="*/ 32 w 233"/>
              <a:gd name="T57" fmla="*/ 164 h 219"/>
              <a:gd name="T58" fmla="*/ 44 w 233"/>
              <a:gd name="T59" fmla="*/ 165 h 219"/>
              <a:gd name="T60" fmla="*/ 84 w 233"/>
              <a:gd name="T61" fmla="*/ 145 h 219"/>
              <a:gd name="T62" fmla="*/ 66 w 233"/>
              <a:gd name="T63" fmla="*/ 174 h 219"/>
              <a:gd name="T64" fmla="*/ 66 w 233"/>
              <a:gd name="T65" fmla="*/ 177 h 219"/>
              <a:gd name="T66" fmla="*/ 84 w 233"/>
              <a:gd name="T67" fmla="*/ 151 h 219"/>
              <a:gd name="T68" fmla="*/ 90 w 233"/>
              <a:gd name="T69" fmla="*/ 151 h 219"/>
              <a:gd name="T70" fmla="*/ 92 w 233"/>
              <a:gd name="T71" fmla="*/ 192 h 219"/>
              <a:gd name="T72" fmla="*/ 101 w 233"/>
              <a:gd name="T73" fmla="*/ 209 h 219"/>
              <a:gd name="T74" fmla="*/ 114 w 233"/>
              <a:gd name="T75" fmla="*/ 215 h 219"/>
              <a:gd name="T76" fmla="*/ 129 w 233"/>
              <a:gd name="T77" fmla="*/ 217 h 219"/>
              <a:gd name="T78" fmla="*/ 145 w 233"/>
              <a:gd name="T79" fmla="*/ 214 h 219"/>
              <a:gd name="T80" fmla="*/ 152 w 233"/>
              <a:gd name="T81" fmla="*/ 209 h 219"/>
              <a:gd name="T82" fmla="*/ 165 w 233"/>
              <a:gd name="T83" fmla="*/ 197 h 219"/>
              <a:gd name="T84" fmla="*/ 166 w 233"/>
              <a:gd name="T85" fmla="*/ 189 h 219"/>
              <a:gd name="T86" fmla="*/ 145 w 233"/>
              <a:gd name="T87" fmla="*/ 155 h 219"/>
              <a:gd name="T88" fmla="*/ 168 w 233"/>
              <a:gd name="T89" fmla="*/ 169 h 219"/>
              <a:gd name="T90" fmla="*/ 191 w 233"/>
              <a:gd name="T91" fmla="*/ 160 h 219"/>
              <a:gd name="T92" fmla="*/ 196 w 233"/>
              <a:gd name="T93" fmla="*/ 155 h 219"/>
              <a:gd name="T94" fmla="*/ 208 w 233"/>
              <a:gd name="T95" fmla="*/ 144 h 219"/>
              <a:gd name="T96" fmla="*/ 219 w 233"/>
              <a:gd name="T97" fmla="*/ 137 h 219"/>
              <a:gd name="T98" fmla="*/ 229 w 233"/>
              <a:gd name="T99" fmla="*/ 121 h 219"/>
              <a:gd name="T100" fmla="*/ 195 w 233"/>
              <a:gd name="T101" fmla="*/ 99 h 219"/>
              <a:gd name="T102" fmla="*/ 121 w 233"/>
              <a:gd name="T103" fmla="*/ 115 h 219"/>
              <a:gd name="T104" fmla="*/ 107 w 233"/>
              <a:gd name="T105" fmla="*/ 122 h 219"/>
              <a:gd name="T106" fmla="*/ 107 w 233"/>
              <a:gd name="T107" fmla="*/ 119 h 219"/>
              <a:gd name="T108" fmla="*/ 107 w 233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3" h="219">
                <a:moveTo>
                  <a:pt x="107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1"/>
                  <a:pt x="127" y="105"/>
                  <a:pt x="136" y="97"/>
                </a:cubicBezTo>
                <a:cubicBezTo>
                  <a:pt x="138" y="95"/>
                  <a:pt x="141" y="93"/>
                  <a:pt x="144" y="91"/>
                </a:cubicBezTo>
                <a:cubicBezTo>
                  <a:pt x="146" y="90"/>
                  <a:pt x="147" y="89"/>
                  <a:pt x="144" y="90"/>
                </a:cubicBezTo>
                <a:cubicBezTo>
                  <a:pt x="137" y="93"/>
                  <a:pt x="132" y="99"/>
                  <a:pt x="126" y="104"/>
                </a:cubicBezTo>
                <a:cubicBezTo>
                  <a:pt x="120" y="109"/>
                  <a:pt x="114" y="113"/>
                  <a:pt x="107" y="118"/>
                </a:cubicBezTo>
                <a:cubicBezTo>
                  <a:pt x="108" y="115"/>
                  <a:pt x="104" y="118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5" y="111"/>
                  <a:pt x="105" y="107"/>
                  <a:pt x="105" y="105"/>
                </a:cubicBezTo>
                <a:cubicBezTo>
                  <a:pt x="106" y="97"/>
                  <a:pt x="107" y="88"/>
                  <a:pt x="109" y="81"/>
                </a:cubicBezTo>
                <a:cubicBezTo>
                  <a:pt x="109" y="80"/>
                  <a:pt x="108" y="84"/>
                  <a:pt x="108" y="85"/>
                </a:cubicBezTo>
                <a:cubicBezTo>
                  <a:pt x="105" y="94"/>
                  <a:pt x="105" y="10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3" y="114"/>
                  <a:pt x="103" y="116"/>
                  <a:pt x="102" y="116"/>
                </a:cubicBezTo>
                <a:cubicBezTo>
                  <a:pt x="97" y="116"/>
                  <a:pt x="96" y="129"/>
                  <a:pt x="97" y="113"/>
                </a:cubicBezTo>
                <a:cubicBezTo>
                  <a:pt x="98" y="89"/>
                  <a:pt x="89" y="58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2"/>
                  <a:pt x="25" y="77"/>
                  <a:pt x="27" y="82"/>
                </a:cubicBezTo>
                <a:cubicBezTo>
                  <a:pt x="32" y="87"/>
                  <a:pt x="55" y="100"/>
                  <a:pt x="55" y="100"/>
                </a:cubicBezTo>
                <a:cubicBezTo>
                  <a:pt x="43" y="96"/>
                  <a:pt x="17" y="86"/>
                  <a:pt x="8" y="101"/>
                </a:cubicBezTo>
                <a:cubicBezTo>
                  <a:pt x="8" y="107"/>
                  <a:pt x="7" y="109"/>
                  <a:pt x="3" y="114"/>
                </a:cubicBezTo>
                <a:cubicBezTo>
                  <a:pt x="3" y="117"/>
                  <a:pt x="4" y="121"/>
                  <a:pt x="3" y="125"/>
                </a:cubicBezTo>
                <a:cubicBezTo>
                  <a:pt x="0" y="132"/>
                  <a:pt x="7" y="135"/>
                  <a:pt x="7" y="142"/>
                </a:cubicBezTo>
                <a:cubicBezTo>
                  <a:pt x="9" y="147"/>
                  <a:pt x="14" y="153"/>
                  <a:pt x="17" y="157"/>
                </a:cubicBezTo>
                <a:cubicBezTo>
                  <a:pt x="23" y="159"/>
                  <a:pt x="26" y="163"/>
                  <a:pt x="32" y="164"/>
                </a:cubicBezTo>
                <a:cubicBezTo>
                  <a:pt x="36" y="166"/>
                  <a:pt x="39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79" y="153"/>
                  <a:pt x="66" y="164"/>
                  <a:pt x="66" y="174"/>
                </a:cubicBezTo>
                <a:cubicBezTo>
                  <a:pt x="65" y="175"/>
                  <a:pt x="64" y="177"/>
                  <a:pt x="66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3"/>
                  <a:pt x="89" y="144"/>
                  <a:pt x="90" y="151"/>
                </a:cubicBezTo>
                <a:cubicBezTo>
                  <a:pt x="90" y="165"/>
                  <a:pt x="92" y="179"/>
                  <a:pt x="92" y="192"/>
                </a:cubicBezTo>
                <a:cubicBezTo>
                  <a:pt x="92" y="199"/>
                  <a:pt x="96" y="205"/>
                  <a:pt x="101" y="209"/>
                </a:cubicBezTo>
                <a:cubicBezTo>
                  <a:pt x="106" y="210"/>
                  <a:pt x="110" y="216"/>
                  <a:pt x="114" y="215"/>
                </a:cubicBezTo>
                <a:cubicBezTo>
                  <a:pt x="118" y="214"/>
                  <a:pt x="124" y="219"/>
                  <a:pt x="129" y="217"/>
                </a:cubicBezTo>
                <a:cubicBezTo>
                  <a:pt x="134" y="215"/>
                  <a:pt x="141" y="217"/>
                  <a:pt x="145" y="214"/>
                </a:cubicBezTo>
                <a:cubicBezTo>
                  <a:pt x="146" y="212"/>
                  <a:pt x="150" y="210"/>
                  <a:pt x="152" y="209"/>
                </a:cubicBezTo>
                <a:cubicBezTo>
                  <a:pt x="158" y="209"/>
                  <a:pt x="158" y="199"/>
                  <a:pt x="165" y="197"/>
                </a:cubicBezTo>
                <a:cubicBezTo>
                  <a:pt x="167" y="195"/>
                  <a:pt x="166" y="192"/>
                  <a:pt x="166" y="189"/>
                </a:cubicBezTo>
                <a:cubicBezTo>
                  <a:pt x="167" y="174"/>
                  <a:pt x="154" y="165"/>
                  <a:pt x="145" y="155"/>
                </a:cubicBezTo>
                <a:cubicBezTo>
                  <a:pt x="144" y="154"/>
                  <a:pt x="164" y="168"/>
                  <a:pt x="168" y="169"/>
                </a:cubicBezTo>
                <a:cubicBezTo>
                  <a:pt x="176" y="171"/>
                  <a:pt x="185" y="165"/>
                  <a:pt x="191" y="160"/>
                </a:cubicBezTo>
                <a:cubicBezTo>
                  <a:pt x="192" y="158"/>
                  <a:pt x="194" y="155"/>
                  <a:pt x="196" y="155"/>
                </a:cubicBezTo>
                <a:cubicBezTo>
                  <a:pt x="202" y="153"/>
                  <a:pt x="202" y="145"/>
                  <a:pt x="208" y="144"/>
                </a:cubicBezTo>
                <a:cubicBezTo>
                  <a:pt x="213" y="141"/>
                  <a:pt x="213" y="138"/>
                  <a:pt x="219" y="137"/>
                </a:cubicBezTo>
                <a:cubicBezTo>
                  <a:pt x="223" y="134"/>
                  <a:pt x="228" y="125"/>
                  <a:pt x="229" y="121"/>
                </a:cubicBezTo>
                <a:cubicBezTo>
                  <a:pt x="233" y="105"/>
                  <a:pt x="206" y="100"/>
                  <a:pt x="195" y="99"/>
                </a:cubicBezTo>
                <a:cubicBezTo>
                  <a:pt x="171" y="99"/>
                  <a:pt x="144" y="106"/>
                  <a:pt x="121" y="115"/>
                </a:cubicBezTo>
                <a:cubicBezTo>
                  <a:pt x="120" y="116"/>
                  <a:pt x="108" y="123"/>
                  <a:pt x="107" y="122"/>
                </a:cubicBezTo>
                <a:cubicBezTo>
                  <a:pt x="107" y="121"/>
                  <a:pt x="107" y="120"/>
                  <a:pt x="107" y="119"/>
                </a:cubicBezTo>
                <a:lnTo>
                  <a:pt x="107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50" name="组合 1049"/>
          <p:cNvGrpSpPr/>
          <p:nvPr/>
        </p:nvGrpSpPr>
        <p:grpSpPr>
          <a:xfrm>
            <a:off x="5694784" y="1636276"/>
            <a:ext cx="1941051" cy="594369"/>
            <a:chOff x="5694784" y="1636276"/>
            <a:chExt cx="1941051" cy="594369"/>
          </a:xfrm>
        </p:grpSpPr>
        <p:grpSp>
          <p:nvGrpSpPr>
            <p:cNvPr id="1043" name="组合 1042"/>
            <p:cNvGrpSpPr/>
            <p:nvPr/>
          </p:nvGrpSpPr>
          <p:grpSpPr>
            <a:xfrm>
              <a:off x="5694784" y="1636276"/>
              <a:ext cx="1941051" cy="594369"/>
              <a:chOff x="6060348" y="1753750"/>
              <a:chExt cx="2224088" cy="681038"/>
            </a:xfrm>
            <a:solidFill>
              <a:schemeClr val="bg1"/>
            </a:solidFill>
          </p:grpSpPr>
          <p:sp>
            <p:nvSpPr>
              <p:cNvPr id="1029" name="Oval 156"/>
              <p:cNvSpPr>
                <a:spLocks noChangeArrowheads="1"/>
              </p:cNvSpPr>
              <p:nvPr/>
            </p:nvSpPr>
            <p:spPr bwMode="auto">
              <a:xfrm rot="16200000" flipH="1">
                <a:off x="610003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" name="Freeform 157"/>
              <p:cNvSpPr>
                <a:spLocks/>
              </p:cNvSpPr>
              <p:nvPr/>
            </p:nvSpPr>
            <p:spPr bwMode="auto">
              <a:xfrm rot="16200000" flipH="1">
                <a:off x="6060348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" name="Oval 158"/>
              <p:cNvSpPr>
                <a:spLocks noChangeArrowheads="1"/>
              </p:cNvSpPr>
              <p:nvPr/>
            </p:nvSpPr>
            <p:spPr bwMode="auto">
              <a:xfrm rot="16200000" flipH="1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" name="Freeform 159"/>
              <p:cNvSpPr>
                <a:spLocks/>
              </p:cNvSpPr>
              <p:nvPr/>
            </p:nvSpPr>
            <p:spPr bwMode="auto">
              <a:xfrm rot="16200000" flipH="1">
                <a:off x="6831873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" name="Oval 160"/>
              <p:cNvSpPr>
                <a:spLocks noChangeArrowheads="1"/>
              </p:cNvSpPr>
              <p:nvPr/>
            </p:nvSpPr>
            <p:spPr bwMode="auto">
              <a:xfrm rot="16200000" flipH="1">
                <a:off x="764308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" name="Freeform 161"/>
              <p:cNvSpPr>
                <a:spLocks/>
              </p:cNvSpPr>
              <p:nvPr/>
            </p:nvSpPr>
            <p:spPr bwMode="auto">
              <a:xfrm rot="16200000" flipH="1">
                <a:off x="7603398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46" name="文本框 1045"/>
            <p:cNvSpPr txBox="1"/>
            <p:nvPr/>
          </p:nvSpPr>
          <p:spPr>
            <a:xfrm>
              <a:off x="5747533" y="1707175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文本框 181"/>
            <p:cNvSpPr txBox="1"/>
            <p:nvPr/>
          </p:nvSpPr>
          <p:spPr>
            <a:xfrm>
              <a:off x="6420874" y="1714062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7078909" y="1701934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7" name="文本框 1046"/>
          <p:cNvSpPr txBox="1"/>
          <p:nvPr/>
        </p:nvSpPr>
        <p:spPr>
          <a:xfrm>
            <a:off x="5305475" y="2266459"/>
            <a:ext cx="63690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0" b="1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10000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10000" b="1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hệ</a:t>
            </a:r>
            <a:r>
              <a:rPr lang="en-US" altLang="zh-CN" sz="10000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10000" b="1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10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79" name="任意多边形: 形状 178"/>
          <p:cNvSpPr>
            <a:spLocks/>
          </p:cNvSpPr>
          <p:nvPr/>
        </p:nvSpPr>
        <p:spPr bwMode="auto">
          <a:xfrm rot="16200000" flipH="1">
            <a:off x="7402910" y="-255597"/>
            <a:ext cx="2129995" cy="6577140"/>
          </a:xfrm>
          <a:custGeom>
            <a:avLst/>
            <a:gdLst>
              <a:gd name="connsiteX0" fmla="*/ 0 w 2660650"/>
              <a:gd name="connsiteY0" fmla="*/ 3125787 h 8215730"/>
              <a:gd name="connsiteX1" fmla="*/ 0 w 2660650"/>
              <a:gd name="connsiteY1" fmla="*/ 8215730 h 8215730"/>
              <a:gd name="connsiteX2" fmla="*/ 2660650 w 2660650"/>
              <a:gd name="connsiteY2" fmla="*/ 8215730 h 8215730"/>
              <a:gd name="connsiteX3" fmla="*/ 2660650 w 2660650"/>
              <a:gd name="connsiteY3" fmla="*/ 8198895 h 8215730"/>
              <a:gd name="connsiteX4" fmla="*/ 2660650 w 2660650"/>
              <a:gd name="connsiteY4" fmla="*/ 0 h 8215730"/>
              <a:gd name="connsiteX5" fmla="*/ 2397919 w 2660650"/>
              <a:gd name="connsiteY5" fmla="*/ 0 h 8215730"/>
              <a:gd name="connsiteX6" fmla="*/ 2397919 w 2660650"/>
              <a:gd name="connsiteY6" fmla="*/ 35775 h 8215730"/>
              <a:gd name="connsiteX7" fmla="*/ 2635250 w 2660650"/>
              <a:gd name="connsiteY7" fmla="*/ 35775 h 8215730"/>
              <a:gd name="connsiteX8" fmla="*/ 2635250 w 2660650"/>
              <a:gd name="connsiteY8" fmla="*/ 8182059 h 8215730"/>
              <a:gd name="connsiteX9" fmla="*/ 2647950 w 2660650"/>
              <a:gd name="connsiteY9" fmla="*/ 8182059 h 8215730"/>
              <a:gd name="connsiteX10" fmla="*/ 2647950 w 2660650"/>
              <a:gd name="connsiteY10" fmla="*/ 8198895 h 8215730"/>
              <a:gd name="connsiteX11" fmla="*/ 2635250 w 2660650"/>
              <a:gd name="connsiteY11" fmla="*/ 8198895 h 8215730"/>
              <a:gd name="connsiteX12" fmla="*/ 2635250 w 2660650"/>
              <a:gd name="connsiteY12" fmla="*/ 8182059 h 8215730"/>
              <a:gd name="connsiteX13" fmla="*/ 26988 w 2660650"/>
              <a:gd name="connsiteY13" fmla="*/ 8182059 h 8215730"/>
              <a:gd name="connsiteX14" fmla="*/ 26987 w 2660650"/>
              <a:gd name="connsiteY14" fmla="*/ 3125787 h 8215730"/>
              <a:gd name="connsiteX15" fmla="*/ 0 w 2660650"/>
              <a:gd name="connsiteY15" fmla="*/ 0 h 8215730"/>
              <a:gd name="connsiteX16" fmla="*/ 0 w 2660650"/>
              <a:gd name="connsiteY16" fmla="*/ 621506 h 8215730"/>
              <a:gd name="connsiteX17" fmla="*/ 26987 w 2660650"/>
              <a:gd name="connsiteY17" fmla="*/ 621506 h 8215730"/>
              <a:gd name="connsiteX18" fmla="*/ 26987 w 2660650"/>
              <a:gd name="connsiteY18" fmla="*/ 35776 h 8215730"/>
              <a:gd name="connsiteX19" fmla="*/ 1243014 w 2660650"/>
              <a:gd name="connsiteY19" fmla="*/ 35775 h 8215730"/>
              <a:gd name="connsiteX20" fmla="*/ 1243014 w 2660650"/>
              <a:gd name="connsiteY20" fmla="*/ 0 h 82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60650" h="8215730">
                <a:moveTo>
                  <a:pt x="0" y="3125787"/>
                </a:moveTo>
                <a:lnTo>
                  <a:pt x="0" y="8215730"/>
                </a:lnTo>
                <a:lnTo>
                  <a:pt x="2660650" y="8215730"/>
                </a:lnTo>
                <a:lnTo>
                  <a:pt x="2660650" y="8198895"/>
                </a:lnTo>
                <a:lnTo>
                  <a:pt x="2660650" y="0"/>
                </a:lnTo>
                <a:lnTo>
                  <a:pt x="2397919" y="0"/>
                </a:lnTo>
                <a:lnTo>
                  <a:pt x="2397919" y="35775"/>
                </a:lnTo>
                <a:lnTo>
                  <a:pt x="2635250" y="35775"/>
                </a:lnTo>
                <a:lnTo>
                  <a:pt x="2635250" y="8182059"/>
                </a:lnTo>
                <a:lnTo>
                  <a:pt x="2647950" y="8182059"/>
                </a:lnTo>
                <a:lnTo>
                  <a:pt x="2647950" y="8198895"/>
                </a:lnTo>
                <a:lnTo>
                  <a:pt x="2635250" y="8198895"/>
                </a:lnTo>
                <a:lnTo>
                  <a:pt x="2635250" y="8182059"/>
                </a:lnTo>
                <a:lnTo>
                  <a:pt x="26988" y="8182059"/>
                </a:lnTo>
                <a:lnTo>
                  <a:pt x="26987" y="3125787"/>
                </a:lnTo>
                <a:close/>
                <a:moveTo>
                  <a:pt x="0" y="0"/>
                </a:moveTo>
                <a:lnTo>
                  <a:pt x="0" y="621506"/>
                </a:lnTo>
                <a:lnTo>
                  <a:pt x="26987" y="621506"/>
                </a:lnTo>
                <a:lnTo>
                  <a:pt x="26987" y="35776"/>
                </a:lnTo>
                <a:lnTo>
                  <a:pt x="1243014" y="35775"/>
                </a:lnTo>
                <a:lnTo>
                  <a:pt x="12430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20683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9" grpId="0" animBg="1"/>
      <p:bldP spid="11" grpId="0" animBg="1"/>
      <p:bldP spid="12" grpId="0" animBg="1"/>
      <p:bldP spid="15" grpId="0" animBg="1"/>
      <p:bldP spid="23" grpId="0" animBg="1"/>
      <p:bldP spid="1035" grpId="0" animBg="1"/>
      <p:bldP spid="1036" grpId="0" animBg="1"/>
      <p:bldP spid="1047" grpId="0"/>
      <p:bldP spid="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5"/>
          <a:stretch/>
        </p:blipFill>
        <p:spPr>
          <a:xfrm>
            <a:off x="0" y="0"/>
            <a:ext cx="6019800" cy="6858000"/>
          </a:xfrm>
          <a:prstGeom prst="rect">
            <a:avLst/>
          </a:prstGeom>
          <a:solidFill>
            <a:srgbClr val="F1DD86"/>
          </a:solidFill>
        </p:spPr>
      </p:pic>
      <p:sp>
        <p:nvSpPr>
          <p:cNvPr id="5" name="文本框 4"/>
          <p:cNvSpPr txBox="1"/>
          <p:nvPr/>
        </p:nvSpPr>
        <p:spPr>
          <a:xfrm rot="16200000">
            <a:off x="2832099" y="2828835"/>
            <a:ext cx="5354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162969" y="1536414"/>
            <a:ext cx="4813811" cy="646331"/>
            <a:chOff x="7162969" y="1536414"/>
            <a:chExt cx="4813811" cy="646331"/>
          </a:xfrm>
        </p:grpSpPr>
        <p:sp>
          <p:nvSpPr>
            <p:cNvPr id="6" name="矩形 5"/>
            <p:cNvSpPr/>
            <p:nvPr/>
          </p:nvSpPr>
          <p:spPr>
            <a:xfrm>
              <a:off x="7162969" y="1536701"/>
              <a:ext cx="889000" cy="584200"/>
            </a:xfrm>
            <a:prstGeom prst="rect">
              <a:avLst/>
            </a:prstGeom>
            <a:solidFill>
              <a:srgbClr val="F1D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261860" y="1536414"/>
              <a:ext cx="47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I.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252684" y="1597968"/>
              <a:ext cx="37240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Thế</a:t>
              </a:r>
              <a:r>
                <a:rPr lang="en-US" altLang="zh-CN" sz="2800" b="1" dirty="0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nào</a:t>
              </a:r>
              <a:r>
                <a:rPr lang="en-US" altLang="zh-CN" sz="2800" b="1" dirty="0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là</a:t>
              </a:r>
              <a:r>
                <a:rPr lang="en-US" altLang="zh-CN" sz="2800" b="1" dirty="0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quan</a:t>
              </a:r>
              <a:r>
                <a:rPr lang="en-US" altLang="zh-CN" sz="2800" b="1" dirty="0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hệ</a:t>
              </a:r>
              <a:r>
                <a:rPr lang="en-US" altLang="zh-CN" sz="2800" b="1" dirty="0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2800" b="1" dirty="0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?</a:t>
              </a:r>
              <a:endParaRPr lang="zh-CN" altLang="en-US" sz="2800" b="1" dirty="0">
                <a:solidFill>
                  <a:srgbClr val="F1DD8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162969" y="2863564"/>
            <a:ext cx="4380256" cy="646331"/>
            <a:chOff x="7162969" y="2615914"/>
            <a:chExt cx="4380256" cy="646331"/>
          </a:xfrm>
        </p:grpSpPr>
        <p:sp>
          <p:nvSpPr>
            <p:cNvPr id="14" name="矩形 13"/>
            <p:cNvSpPr/>
            <p:nvPr/>
          </p:nvSpPr>
          <p:spPr>
            <a:xfrm>
              <a:off x="7162969" y="2616201"/>
              <a:ext cx="889000" cy="584200"/>
            </a:xfrm>
            <a:prstGeom prst="rect">
              <a:avLst/>
            </a:prstGeom>
            <a:solidFill>
              <a:srgbClr val="F1D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261860" y="2615914"/>
              <a:ext cx="659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II.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28884" y="2615914"/>
              <a:ext cx="32143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Sử</a:t>
              </a:r>
              <a:r>
                <a:rPr lang="en-US" altLang="zh-CN" sz="2800" b="1" dirty="0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dụng</a:t>
              </a:r>
              <a:r>
                <a:rPr lang="en-US" altLang="zh-CN" sz="2800" b="1" dirty="0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quan</a:t>
              </a:r>
              <a:r>
                <a:rPr lang="en-US" altLang="zh-CN" sz="2800" b="1" dirty="0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hệ</a:t>
              </a:r>
              <a:r>
                <a:rPr lang="en-US" altLang="zh-CN" sz="2800" b="1" dirty="0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endParaRPr lang="zh-CN" altLang="en-US" sz="2800" b="1" dirty="0">
                <a:solidFill>
                  <a:srgbClr val="F1DD8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62968" y="4266913"/>
            <a:ext cx="2918319" cy="646331"/>
            <a:chOff x="7162968" y="3695413"/>
            <a:chExt cx="2918319" cy="646331"/>
          </a:xfrm>
        </p:grpSpPr>
        <p:sp>
          <p:nvSpPr>
            <p:cNvPr id="15" name="矩形 14"/>
            <p:cNvSpPr/>
            <p:nvPr/>
          </p:nvSpPr>
          <p:spPr>
            <a:xfrm>
              <a:off x="7162968" y="3695701"/>
              <a:ext cx="889000" cy="584200"/>
            </a:xfrm>
            <a:prstGeom prst="rect">
              <a:avLst/>
            </a:prstGeom>
            <a:solidFill>
              <a:srgbClr val="F1D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61859" y="3695413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III.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328884" y="3695413"/>
              <a:ext cx="17524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Luyện</a:t>
              </a:r>
              <a:r>
                <a:rPr lang="en-US" altLang="zh-CN" sz="2800" b="1" dirty="0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F1DD8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tập</a:t>
              </a:r>
              <a:endParaRPr lang="zh-CN" altLang="en-US" sz="2800" b="1" dirty="0">
                <a:solidFill>
                  <a:srgbClr val="F1DD8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533648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六边形 4"/>
          <p:cNvSpPr>
            <a:spLocks noChangeArrowheads="1"/>
          </p:cNvSpPr>
          <p:nvPr/>
        </p:nvSpPr>
        <p:spPr bwMode="auto">
          <a:xfrm>
            <a:off x="405193" y="2758661"/>
            <a:ext cx="1754639" cy="1512384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689790" y="2619368"/>
            <a:ext cx="110158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I.</a:t>
            </a:r>
            <a:endParaRPr lang="zh-CN" altLang="en-US" sz="1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8619" y="2262656"/>
            <a:ext cx="8340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Thế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nào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là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hệ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?</a:t>
            </a:r>
            <a:endParaRPr lang="zh-CN" altLang="en-US" sz="8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" name="Picture 5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56" y="23750"/>
            <a:ext cx="2025980" cy="1151099"/>
          </a:xfrm>
          <a:prstGeom prst="rect">
            <a:avLst/>
          </a:prstGeom>
        </p:spPr>
      </p:pic>
      <p:pic>
        <p:nvPicPr>
          <p:cNvPr id="7" name="Picture 6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9242" y="0"/>
            <a:ext cx="2025980" cy="115109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63782" y="1603160"/>
            <a:ext cx="101494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(SGK – tr96, 97)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golden decorative flowers vector material_24959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227616"/>
            <a:ext cx="2957572" cy="263038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9928" y="2812464"/>
            <a:ext cx="101494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ghép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golden decorative flowers vector material_24959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023884" y="4227616"/>
            <a:ext cx="3108740" cy="2630384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—Pngtree—watercolor sunflower_6360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8" y="0"/>
            <a:ext cx="4990854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203864" y="1724293"/>
            <a:ext cx="71316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a. Đồ chơi của chúng tôi chẳng có nhiều. (Kh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3200" dirty="0" smtClean="0">
                <a:latin typeface="+mj-lt"/>
              </a:rPr>
              <a:t>nh 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3200" dirty="0" smtClean="0">
                <a:latin typeface="+mj-lt"/>
              </a:rPr>
              <a:t>i)</a:t>
            </a:r>
            <a:endParaRPr lang="en-US" sz="320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86991" y="3505591"/>
            <a:ext cx="7422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sym typeface="Wingdings" pitchFamily="2" charset="2"/>
              </a:rPr>
              <a:t>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QHT</a:t>
            </a:r>
            <a:r>
              <a:rPr lang="en-US" sz="3200" dirty="0" smtClean="0">
                <a:latin typeface="+mj-lt"/>
                <a:sym typeface="Wingdings" pitchFamily="2" charset="2"/>
              </a:rPr>
              <a:t> “</a:t>
            </a:r>
            <a:r>
              <a:rPr lang="vi-VN" sz="3200" dirty="0" smtClean="0">
                <a:latin typeface="+mj-lt"/>
              </a:rPr>
              <a:t>Của</a:t>
            </a:r>
            <a:r>
              <a:rPr lang="en-US" sz="3200" dirty="0" smtClean="0">
                <a:latin typeface="+mj-lt"/>
              </a:rPr>
              <a:t>”</a:t>
            </a:r>
            <a:r>
              <a:rPr lang="vi-VN" sz="3200" dirty="0" smtClean="0">
                <a:latin typeface="+mj-lt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 smtClean="0">
                <a:latin typeface="+mj-lt"/>
              </a:rPr>
              <a:t>iên kết danh 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vi-VN" sz="3200" dirty="0" smtClean="0">
                <a:latin typeface="+mj-lt"/>
              </a:rPr>
              <a:t> 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+mj-lt"/>
              </a:rPr>
              <a:t>(quan hệ sở hữu).</a:t>
            </a:r>
            <a:endParaRPr lang="en-US" sz="3200" dirty="0"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875812" y="2196936"/>
            <a:ext cx="1341912" cy="11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86893" y="2218707"/>
            <a:ext cx="1533896" cy="19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—Pngtree—watercolor sunflower_6360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8" y="0"/>
            <a:ext cx="4990854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57600" y="1481915"/>
            <a:ext cx="7932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200" dirty="0" smtClean="0">
                <a:latin typeface="+mj-lt"/>
              </a:rPr>
              <a:t>Hùng Vương 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vi-VN" sz="3200" dirty="0" smtClean="0">
                <a:latin typeface="+mj-lt"/>
              </a:rPr>
              <a:t> mười tám có 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3200" dirty="0" smtClean="0">
                <a:latin typeface="+mj-lt"/>
              </a:rPr>
              <a:t>người con gái tên là Mị Nương, người đẹp như hoa, tính nết hiền dịu. (S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vi-VN" sz="3200" dirty="0" smtClean="0">
                <a:latin typeface="+mj-lt"/>
              </a:rPr>
              <a:t>n Tinh, Thủ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dirty="0" smtClean="0">
                <a:latin typeface="+mj-lt"/>
              </a:rPr>
              <a:t> Tinh)</a:t>
            </a:r>
            <a:endParaRPr lang="en-US" sz="32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8695" y="3536345"/>
            <a:ext cx="8353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"Như": liên kết bổ ngữ "hoa" với "người đẹp".</a:t>
            </a:r>
            <a:endParaRPr lang="en-US" sz="3200" dirty="0" smtClean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170215" y="2477074"/>
            <a:ext cx="1710055" cy="48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768934" y="2463218"/>
            <a:ext cx="607627" cy="187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630431" y="4401265"/>
            <a:ext cx="833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"Như": biểu thị quan hệ tương đồng (so sánh).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9475" y="1296774"/>
            <a:ext cx="7857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c. Bởi tôi ăn uống điều độ và làm việc có chừng mực nên tôi chóng lớn lắm.</a:t>
            </a: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0352" y="2745565"/>
            <a:ext cx="7348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vi-VN" sz="3200" dirty="0" smtClean="0">
                <a:latin typeface="+mj-lt"/>
              </a:rPr>
              <a:t>Bởi</a:t>
            </a:r>
            <a:r>
              <a:rPr lang="en-US" sz="3200" dirty="0" smtClean="0">
                <a:latin typeface="+mj-lt"/>
              </a:rPr>
              <a:t> …</a:t>
            </a:r>
            <a:r>
              <a:rPr lang="vi-VN" sz="3200" dirty="0" smtClean="0">
                <a:latin typeface="+mj-lt"/>
              </a:rPr>
              <a:t> nên</a:t>
            </a:r>
            <a:r>
              <a:rPr lang="en-US" sz="3200" dirty="0" smtClean="0">
                <a:latin typeface="+mj-lt"/>
              </a:rPr>
              <a:t> …</a:t>
            </a:r>
            <a:r>
              <a:rPr lang="vi-VN" sz="3200" dirty="0" smtClean="0">
                <a:latin typeface="+mj-lt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 smtClean="0">
                <a:latin typeface="+mj-lt"/>
              </a:rPr>
              <a:t>ối 2 cụm C-V với nhau, biểu thị quan hệ nhân quả.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38345" y="1800095"/>
            <a:ext cx="487338" cy="49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73976" y="2285005"/>
            <a:ext cx="584320" cy="69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35082" y="1784262"/>
            <a:ext cx="610050" cy="8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38371" y="4061741"/>
            <a:ext cx="7348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watercolor sunflower_6360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8" y="0"/>
            <a:ext cx="4990854" cy="6858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1152</Words>
  <Application>Microsoft Office PowerPoint</Application>
  <PresentationFormat>Custom</PresentationFormat>
  <Paragraphs>150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huy_ctn</cp:lastModifiedBy>
  <cp:revision>75</cp:revision>
  <dcterms:created xsi:type="dcterms:W3CDTF">2017-05-08T02:17:50Z</dcterms:created>
  <dcterms:modified xsi:type="dcterms:W3CDTF">2021-09-29T08:52:38Z</dcterms:modified>
</cp:coreProperties>
</file>